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7" r:id="rId7"/>
    <p:sldId id="272" r:id="rId8"/>
    <p:sldId id="273" r:id="rId9"/>
    <p:sldId id="274" r:id="rId10"/>
    <p:sldId id="288" r:id="rId11"/>
    <p:sldId id="276" r:id="rId12"/>
    <p:sldId id="277" r:id="rId13"/>
    <p:sldId id="278" r:id="rId14"/>
    <p:sldId id="279" r:id="rId15"/>
    <p:sldId id="280" r:id="rId16"/>
    <p:sldId id="281" r:id="rId17"/>
    <p:sldId id="282" r:id="rId18"/>
    <p:sldId id="283" r:id="rId19"/>
    <p:sldId id="284" r:id="rId20"/>
    <p:sldId id="289" r:id="rId21"/>
    <p:sldId id="290" r:id="rId22"/>
    <p:sldId id="285" r:id="rId23"/>
    <p:sldId id="291" r:id="rId24"/>
    <p:sldId id="292"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4578"/>
    <a:srgbClr val="00949C"/>
    <a:srgbClr val="4D4948"/>
    <a:srgbClr val="949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A34D4-3F3C-4F1C-A326-196F5531E9D1}" type="datetimeFigureOut">
              <a:rPr lang="en-US" smtClean="0"/>
              <a:pPr/>
              <a:t>9/16/2014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0DA9BC-C629-4F7D-85AE-C4EC13E1EC1F}" type="slidenum">
              <a:rPr lang="en-US" smtClean="0"/>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A34D4-3F3C-4F1C-A326-196F5531E9D1}" type="datetimeFigureOut">
              <a:rPr lang="en-US" smtClean="0"/>
              <a:pPr/>
              <a:t>9/16/2014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A9BC-C629-4F7D-85AE-C4EC13E1EC1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2132857"/>
            <a:ext cx="5749810" cy="95410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800" b="1" cap="none" spc="0" dirty="0" smtClean="0">
                <a:ln w="11430"/>
                <a:solidFill>
                  <a:srgbClr val="C00000"/>
                </a:solidFill>
                <a:effectLst>
                  <a:outerShdw blurRad="80000" dist="40000" dir="5040000" algn="tl">
                    <a:srgbClr val="000000">
                      <a:alpha val="30000"/>
                    </a:srgbClr>
                  </a:outerShdw>
                </a:effectLst>
                <a:latin typeface="Booter - Five Five" pitchFamily="18" charset="0"/>
                <a:cs typeface="Sakkal Majalla" pitchFamily="2" charset="-78"/>
              </a:rPr>
              <a:t>Online</a:t>
            </a:r>
          </a:p>
          <a:p>
            <a:pPr algn="ctr"/>
            <a:r>
              <a:rPr lang="en-US" sz="2800" b="1" cap="none" spc="0" dirty="0" smtClean="0">
                <a:ln w="11430"/>
                <a:solidFill>
                  <a:srgbClr val="C00000"/>
                </a:solidFill>
                <a:effectLst>
                  <a:outerShdw blurRad="80000" dist="40000" dir="5040000" algn="tl">
                    <a:srgbClr val="000000">
                      <a:alpha val="30000"/>
                    </a:srgbClr>
                  </a:outerShdw>
                </a:effectLst>
                <a:latin typeface="Booter - Five Five" pitchFamily="18" charset="0"/>
                <a:cs typeface="Sakkal Majalla" pitchFamily="2" charset="-78"/>
              </a:rPr>
              <a:t>Educational Management System</a:t>
            </a:r>
            <a:endParaRPr lang="en-US" sz="4000" b="1" cap="none" spc="0" dirty="0">
              <a:ln w="11430"/>
              <a:solidFill>
                <a:srgbClr val="C00000"/>
              </a:solidFill>
              <a:effectLst>
                <a:outerShdw blurRad="80000" dist="40000" dir="5040000" algn="tl">
                  <a:srgbClr val="000000">
                    <a:alpha val="30000"/>
                  </a:srgbClr>
                </a:outerShdw>
              </a:effectLst>
              <a:latin typeface="Booter - Five Five" pitchFamily="18" charset="0"/>
              <a:cs typeface="Sakkal Majalla" pitchFamily="2" charset="-78"/>
            </a:endParaRPr>
          </a:p>
        </p:txBody>
      </p:sp>
      <p:sp>
        <p:nvSpPr>
          <p:cNvPr id="6" name="Rectangle 5"/>
          <p:cNvSpPr/>
          <p:nvPr/>
        </p:nvSpPr>
        <p:spPr>
          <a:xfrm>
            <a:off x="2000231" y="3357563"/>
            <a:ext cx="3571901" cy="307777"/>
          </a:xfrm>
          <a:prstGeom prst="rect">
            <a:avLst/>
          </a:prstGeom>
          <a:noFill/>
          <a:ln>
            <a:noFill/>
          </a:ln>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1400" b="1" cap="none" spc="0" dirty="0" smtClean="0">
                <a:ln w="11430">
                  <a:noFill/>
                </a:ln>
                <a:solidFill>
                  <a:srgbClr val="FF0000"/>
                </a:solidFill>
                <a:effectLst>
                  <a:outerShdw blurRad="80000" dist="40000" dir="5040000" algn="tl">
                    <a:srgbClr val="000000">
                      <a:alpha val="30000"/>
                    </a:srgbClr>
                  </a:outerShdw>
                </a:effectLst>
                <a:latin typeface="Kozuka Gothic Pro M" pitchFamily="34" charset="-128"/>
                <a:ea typeface="Kozuka Gothic Pro M" pitchFamily="34" charset="-128"/>
                <a:cs typeface="Microsoft New Tai Lue" pitchFamily="34" charset="0"/>
              </a:rPr>
              <a:t>Redefining</a:t>
            </a:r>
            <a:r>
              <a:rPr lang="en-US" sz="1400" b="1" cap="none" spc="0" dirty="0" smtClean="0">
                <a:ln w="11430">
                  <a:noFill/>
                </a:ln>
                <a:solidFill>
                  <a:srgbClr val="FF0000"/>
                </a:solidFill>
                <a:effectLst>
                  <a:outerShdw blurRad="80000" dist="40000" dir="5040000" algn="tl">
                    <a:srgbClr val="000000">
                      <a:alpha val="30000"/>
                    </a:srgbClr>
                  </a:outerShdw>
                </a:effectLst>
                <a:latin typeface="Kozuka Gothic Pro M" pitchFamily="34" charset="-128"/>
                <a:ea typeface="Kozuka Gothic Pro M" pitchFamily="34" charset="-128"/>
              </a:rPr>
              <a:t> Educational Management</a:t>
            </a:r>
            <a:endParaRPr lang="en-US" sz="1400" b="1" cap="none" spc="0" dirty="0">
              <a:ln w="11430">
                <a:noFill/>
              </a:ln>
              <a:solidFill>
                <a:srgbClr val="FF0000"/>
              </a:solidFill>
              <a:effectLst>
                <a:outerShdw blurRad="80000" dist="40000" dir="5040000" algn="tl">
                  <a:srgbClr val="000000">
                    <a:alpha val="30000"/>
                  </a:srgbClr>
                </a:outerShdw>
              </a:effectLst>
              <a:latin typeface="Kozuka Gothic Pro M" pitchFamily="34" charset="-128"/>
              <a:ea typeface="Kozuka Gothic Pro M" pitchFamily="34" charset="-128"/>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76275" y="2882900"/>
            <a:ext cx="5395923" cy="546100"/>
          </a:xfrm>
          <a:prstGeom prst="rect">
            <a:avLst/>
          </a:prstGeom>
          <a:noFill/>
          <a:ln w="9525">
            <a:noFill/>
            <a:miter lim="800000"/>
            <a:headEnd/>
            <a:tailEnd/>
          </a:ln>
        </p:spPr>
        <p:txBody>
          <a:bodyPr anchor="ctr"/>
          <a:lstStyle/>
          <a:p>
            <a:r>
              <a:rPr lang="en-US" sz="4000" b="1" dirty="0">
                <a:solidFill>
                  <a:schemeClr val="accent6">
                    <a:lumMod val="50000"/>
                  </a:schemeClr>
                </a:solidFill>
                <a:latin typeface="Sakkal Majalla" pitchFamily="2" charset="-78"/>
                <a:cs typeface="Sakkal Majalla" pitchFamily="2" charset="-78"/>
              </a:rPr>
              <a:t>Modules in the Application</a:t>
            </a:r>
          </a:p>
        </p:txBody>
      </p:sp>
      <p:sp>
        <p:nvSpPr>
          <p:cNvPr id="6" name="Line 6"/>
          <p:cNvSpPr>
            <a:spLocks noChangeShapeType="1"/>
          </p:cNvSpPr>
          <p:nvPr/>
        </p:nvSpPr>
        <p:spPr bwMode="auto">
          <a:xfrm>
            <a:off x="741362" y="3429000"/>
            <a:ext cx="5486822" cy="0"/>
          </a:xfrm>
          <a:prstGeom prst="line">
            <a:avLst/>
          </a:prstGeom>
          <a:noFill/>
          <a:ln w="9525">
            <a:solidFill>
              <a:schemeClr val="accent6">
                <a:lumMod val="50000"/>
              </a:schemeClr>
            </a:solidFill>
            <a:round/>
            <a:headEnd/>
            <a:tailEnd/>
          </a:ln>
        </p:spPr>
        <p:txBody>
          <a:bodyPr/>
          <a:lstStyle/>
          <a:p>
            <a:endParaRPr lang="en-US"/>
          </a:p>
        </p:txBody>
      </p:sp>
    </p:spTree>
    <p:extLst>
      <p:ext uri="{BB962C8B-B14F-4D97-AF65-F5344CB8AC3E}">
        <p14:creationId xmlns:p14="http://schemas.microsoft.com/office/powerpoint/2010/main" val="81577898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785926"/>
            <a:ext cx="5563022" cy="2339102"/>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Applications – short listed, accepted, rejections</a:t>
            </a:r>
          </a:p>
          <a:p>
            <a:pPr marL="285750" indent="-285750">
              <a:spcBef>
                <a:spcPts val="600"/>
              </a:spcBef>
              <a:buClr>
                <a:srgbClr val="974578"/>
              </a:buClr>
              <a:buFont typeface="Arial" pitchFamily="34" charset="0"/>
              <a:buChar char="•"/>
            </a:pPr>
            <a:r>
              <a:rPr lang="en-US" dirty="0" smtClean="0">
                <a:latin typeface="+mj-lt"/>
              </a:rPr>
              <a:t>Admissions – course allocations</a:t>
            </a:r>
          </a:p>
          <a:p>
            <a:pPr marL="285750" indent="-285750">
              <a:spcBef>
                <a:spcPts val="600"/>
              </a:spcBef>
              <a:buClr>
                <a:srgbClr val="974578"/>
              </a:buClr>
              <a:buFont typeface="Arial" pitchFamily="34" charset="0"/>
              <a:buChar char="•"/>
            </a:pPr>
            <a:r>
              <a:rPr lang="en-US" dirty="0" smtClean="0">
                <a:latin typeface="+mj-lt"/>
              </a:rPr>
              <a:t>Attendance – period by period using bio metric devices</a:t>
            </a:r>
          </a:p>
          <a:p>
            <a:pPr marL="285750" indent="-285750">
              <a:spcBef>
                <a:spcPts val="600"/>
              </a:spcBef>
              <a:buClr>
                <a:srgbClr val="974578"/>
              </a:buClr>
              <a:buFont typeface="Arial" pitchFamily="34" charset="0"/>
              <a:buChar char="•"/>
            </a:pPr>
            <a:r>
              <a:rPr lang="en-US" dirty="0" smtClean="0">
                <a:latin typeface="+mj-lt"/>
              </a:rPr>
              <a:t>Fee – different structures with different pay modes for each and every student</a:t>
            </a:r>
          </a:p>
          <a:p>
            <a:pPr marL="285750" indent="-285750">
              <a:spcBef>
                <a:spcPts val="600"/>
              </a:spcBef>
              <a:buClr>
                <a:srgbClr val="974578"/>
              </a:buClr>
              <a:buFont typeface="Arial" pitchFamily="34" charset="0"/>
              <a:buChar char="•"/>
            </a:pPr>
            <a:r>
              <a:rPr lang="en-US" dirty="0" smtClean="0">
                <a:latin typeface="+mj-lt"/>
              </a:rPr>
              <a:t>Activity Reports – fee, attendance &amp; performances</a:t>
            </a:r>
            <a:endParaRPr lang="en-US" dirty="0">
              <a:latin typeface="+mj-lt"/>
            </a:endParaRPr>
          </a:p>
        </p:txBody>
      </p:sp>
      <p:sp>
        <p:nvSpPr>
          <p:cNvPr id="8" name="Rectangle 5"/>
          <p:cNvSpPr>
            <a:spLocks noChangeArrowheads="1"/>
          </p:cNvSpPr>
          <p:nvPr/>
        </p:nvSpPr>
        <p:spPr bwMode="auto">
          <a:xfrm>
            <a:off x="2123728" y="857232"/>
            <a:ext cx="3888432"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Students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785926"/>
            <a:ext cx="5491014" cy="2339102"/>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Applications – short listed, offers, rejections &amp; appointments</a:t>
            </a:r>
          </a:p>
          <a:p>
            <a:pPr marL="285750" indent="-285750">
              <a:spcBef>
                <a:spcPts val="600"/>
              </a:spcBef>
              <a:buClr>
                <a:srgbClr val="974578"/>
              </a:buClr>
              <a:buFont typeface="Arial" pitchFamily="34" charset="0"/>
              <a:buChar char="•"/>
            </a:pPr>
            <a:r>
              <a:rPr lang="en-US" dirty="0" smtClean="0">
                <a:latin typeface="+mj-lt"/>
              </a:rPr>
              <a:t>Subject allocations &amp; duty rosters</a:t>
            </a:r>
          </a:p>
          <a:p>
            <a:pPr marL="285750" indent="-285750">
              <a:spcBef>
                <a:spcPts val="600"/>
              </a:spcBef>
              <a:buClr>
                <a:srgbClr val="974578"/>
              </a:buClr>
              <a:buFont typeface="Arial" pitchFamily="34" charset="0"/>
              <a:buChar char="•"/>
            </a:pPr>
            <a:r>
              <a:rPr lang="en-US" dirty="0" smtClean="0">
                <a:latin typeface="+mj-lt"/>
              </a:rPr>
              <a:t>Increased transparency on feedback management</a:t>
            </a:r>
          </a:p>
          <a:p>
            <a:pPr marL="285750" indent="-285750">
              <a:spcBef>
                <a:spcPts val="600"/>
              </a:spcBef>
              <a:buClr>
                <a:srgbClr val="974578"/>
              </a:buClr>
              <a:buFont typeface="Arial" pitchFamily="34" charset="0"/>
              <a:buChar char="•"/>
            </a:pPr>
            <a:r>
              <a:rPr lang="en-US" dirty="0" smtClean="0">
                <a:latin typeface="+mj-lt"/>
              </a:rPr>
              <a:t>HR &amp; Payroll Management with leave schedules</a:t>
            </a:r>
          </a:p>
          <a:p>
            <a:pPr marL="285750" indent="-285750">
              <a:spcBef>
                <a:spcPts val="600"/>
              </a:spcBef>
              <a:buClr>
                <a:srgbClr val="974578"/>
              </a:buClr>
              <a:buFont typeface="Arial" pitchFamily="34" charset="0"/>
              <a:buChar char="•"/>
            </a:pPr>
            <a:r>
              <a:rPr lang="en-US" dirty="0" smtClean="0">
                <a:latin typeface="+mj-lt"/>
              </a:rPr>
              <a:t>Improved utilization of staff resources on their contract periods</a:t>
            </a:r>
            <a:endParaRPr lang="en-US" dirty="0">
              <a:latin typeface="+mj-lt"/>
            </a:endParaRPr>
          </a:p>
        </p:txBody>
      </p:sp>
      <p:sp>
        <p:nvSpPr>
          <p:cNvPr id="8" name="Rectangle 5"/>
          <p:cNvSpPr>
            <a:spLocks noChangeArrowheads="1"/>
          </p:cNvSpPr>
          <p:nvPr/>
        </p:nvSpPr>
        <p:spPr bwMode="auto">
          <a:xfrm>
            <a:off x="3203848" y="908720"/>
            <a:ext cx="2786082"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Staff</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71472" y="1643050"/>
            <a:ext cx="5659438" cy="2893100"/>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Department management with the available courses </a:t>
            </a:r>
            <a:br>
              <a:rPr lang="en-US" dirty="0" smtClean="0">
                <a:latin typeface="+mj-lt"/>
              </a:rPr>
            </a:br>
            <a:r>
              <a:rPr lang="en-US" dirty="0" smtClean="0">
                <a:latin typeface="+mj-lt"/>
              </a:rPr>
              <a:t>&amp; curriculums </a:t>
            </a:r>
          </a:p>
          <a:p>
            <a:pPr marL="285750" indent="-285750">
              <a:spcBef>
                <a:spcPts val="600"/>
              </a:spcBef>
              <a:buClr>
                <a:srgbClr val="974578"/>
              </a:buClr>
              <a:buFont typeface="Arial" pitchFamily="34" charset="0"/>
              <a:buChar char="•"/>
            </a:pPr>
            <a:r>
              <a:rPr lang="en-US" dirty="0" smtClean="0">
                <a:latin typeface="+mj-lt"/>
              </a:rPr>
              <a:t>Create your own time table with the availability of lecturers and class rooms</a:t>
            </a:r>
          </a:p>
          <a:p>
            <a:pPr marL="285750" indent="-285750">
              <a:spcBef>
                <a:spcPts val="600"/>
              </a:spcBef>
              <a:buClr>
                <a:srgbClr val="974578"/>
              </a:buClr>
              <a:buFont typeface="Arial" pitchFamily="34" charset="0"/>
              <a:buChar char="•"/>
            </a:pPr>
            <a:r>
              <a:rPr lang="en-US" dirty="0" smtClean="0">
                <a:latin typeface="+mj-lt"/>
              </a:rPr>
              <a:t>Attendance management with biometric &amp; RFID systems</a:t>
            </a:r>
          </a:p>
          <a:p>
            <a:pPr marL="285750" indent="-285750">
              <a:spcBef>
                <a:spcPts val="600"/>
              </a:spcBef>
              <a:buClr>
                <a:srgbClr val="974578"/>
              </a:buClr>
              <a:buFont typeface="Arial" pitchFamily="34" charset="0"/>
              <a:buChar char="•"/>
            </a:pPr>
            <a:r>
              <a:rPr lang="en-US" dirty="0" smtClean="0">
                <a:latin typeface="+mj-lt"/>
              </a:rPr>
              <a:t>Examination management with dates &amp; timings, room allotment and invigilators</a:t>
            </a:r>
          </a:p>
          <a:p>
            <a:pPr marL="285750" indent="-285750">
              <a:spcBef>
                <a:spcPts val="600"/>
              </a:spcBef>
              <a:buClr>
                <a:srgbClr val="974578"/>
              </a:buClr>
              <a:buFont typeface="Arial" pitchFamily="34" charset="0"/>
              <a:buChar char="•"/>
            </a:pPr>
            <a:r>
              <a:rPr lang="en-US" dirty="0" smtClean="0">
                <a:latin typeface="+mj-lt"/>
              </a:rPr>
              <a:t>Result entry and performance report generation </a:t>
            </a:r>
            <a:endParaRPr lang="en-US" dirty="0">
              <a:latin typeface="+mj-lt"/>
            </a:endParaRPr>
          </a:p>
        </p:txBody>
      </p:sp>
      <p:sp>
        <p:nvSpPr>
          <p:cNvPr id="8" name="Rectangle 5"/>
          <p:cNvSpPr>
            <a:spLocks noChangeArrowheads="1"/>
          </p:cNvSpPr>
          <p:nvPr/>
        </p:nvSpPr>
        <p:spPr bwMode="auto">
          <a:xfrm>
            <a:off x="3707904" y="836712"/>
            <a:ext cx="2143140"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Academics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714488"/>
            <a:ext cx="5202238" cy="2062103"/>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Class &amp; exam management</a:t>
            </a:r>
          </a:p>
          <a:p>
            <a:pPr marL="285750" indent="-285750">
              <a:spcBef>
                <a:spcPts val="600"/>
              </a:spcBef>
              <a:buClr>
                <a:srgbClr val="974578"/>
              </a:buClr>
              <a:buFont typeface="Arial" pitchFamily="34" charset="0"/>
              <a:buChar char="•"/>
            </a:pPr>
            <a:r>
              <a:rPr lang="en-US" dirty="0" smtClean="0">
                <a:latin typeface="+mj-lt"/>
              </a:rPr>
              <a:t>Easy reporting to the government bodies wherever necessary</a:t>
            </a:r>
          </a:p>
          <a:p>
            <a:pPr marL="285750" indent="-285750">
              <a:spcBef>
                <a:spcPts val="600"/>
              </a:spcBef>
              <a:buClr>
                <a:srgbClr val="974578"/>
              </a:buClr>
              <a:buFont typeface="Arial" pitchFamily="34" charset="0"/>
              <a:buChar char="•"/>
            </a:pPr>
            <a:r>
              <a:rPr lang="en-US" dirty="0" smtClean="0">
                <a:latin typeface="+mj-lt"/>
              </a:rPr>
              <a:t>High end financial hierarchy management</a:t>
            </a:r>
          </a:p>
          <a:p>
            <a:pPr marL="285750" indent="-285750">
              <a:spcBef>
                <a:spcPts val="600"/>
              </a:spcBef>
              <a:buClr>
                <a:srgbClr val="974578"/>
              </a:buClr>
              <a:buFont typeface="Arial" pitchFamily="34" charset="0"/>
              <a:buChar char="•"/>
            </a:pPr>
            <a:r>
              <a:rPr lang="en-US" dirty="0" smtClean="0">
                <a:latin typeface="+mj-lt"/>
              </a:rPr>
              <a:t>Student &amp; staff performance monitoring</a:t>
            </a:r>
          </a:p>
          <a:p>
            <a:pPr marL="285750" indent="-285750">
              <a:spcBef>
                <a:spcPts val="600"/>
              </a:spcBef>
              <a:buClr>
                <a:srgbClr val="974578"/>
              </a:buClr>
              <a:buFont typeface="Arial" pitchFamily="34" charset="0"/>
              <a:buChar char="•"/>
            </a:pPr>
            <a:r>
              <a:rPr lang="en-US" dirty="0" smtClean="0">
                <a:latin typeface="+mj-lt"/>
              </a:rPr>
              <a:t>Privileged login management for staff &amp; parents </a:t>
            </a:r>
            <a:endParaRPr lang="en-US" dirty="0">
              <a:latin typeface="+mj-lt"/>
            </a:endParaRPr>
          </a:p>
        </p:txBody>
      </p:sp>
      <p:sp>
        <p:nvSpPr>
          <p:cNvPr id="10" name="Rectangle 5"/>
          <p:cNvSpPr>
            <a:spLocks noChangeArrowheads="1"/>
          </p:cNvSpPr>
          <p:nvPr/>
        </p:nvSpPr>
        <p:spPr bwMode="auto">
          <a:xfrm>
            <a:off x="3347864" y="764704"/>
            <a:ext cx="2786082"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Administration</a:t>
            </a:r>
            <a:endParaRPr lang="en-US" sz="3600" b="1" i="0" dirty="0">
              <a:solidFill>
                <a:schemeClr val="accent6">
                  <a:lumMod val="50000"/>
                </a:schemeClr>
              </a:solidFill>
              <a:latin typeface="Sakkal Majalla" pitchFamily="2" charset="-78"/>
              <a:cs typeface="Sakkal Majalla" pitchFamily="2" charset="-78"/>
            </a:endParaRPr>
          </a:p>
        </p:txBody>
      </p:sp>
      <p:sp>
        <p:nvSpPr>
          <p:cNvPr id="11"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linds(horizontal)">
                                      <p:cBhvr>
                                        <p:cTn id="11" dur="500"/>
                                        <p:tgtEl>
                                          <p:spTgt spid="10"/>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323528" y="1412776"/>
            <a:ext cx="5820108" cy="4862870"/>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Automates &amp; eases accounting processes, minimizing duplication of entries </a:t>
            </a:r>
          </a:p>
          <a:p>
            <a:pPr marL="285750" indent="-285750">
              <a:spcBef>
                <a:spcPts val="600"/>
              </a:spcBef>
              <a:buClr>
                <a:srgbClr val="974578"/>
              </a:buClr>
              <a:buFont typeface="Arial" pitchFamily="34" charset="0"/>
              <a:buChar char="•"/>
            </a:pPr>
            <a:r>
              <a:rPr lang="en-US" dirty="0" smtClean="0">
                <a:latin typeface="+mj-lt"/>
              </a:rPr>
              <a:t>Provides data unification between various units of businesses</a:t>
            </a:r>
          </a:p>
          <a:p>
            <a:pPr marL="285750" indent="-285750">
              <a:spcBef>
                <a:spcPts val="600"/>
              </a:spcBef>
              <a:buClr>
                <a:srgbClr val="974578"/>
              </a:buClr>
              <a:buFont typeface="Arial" pitchFamily="34" charset="0"/>
              <a:buChar char="•"/>
            </a:pPr>
            <a:r>
              <a:rPr lang="en-US" dirty="0" smtClean="0">
                <a:latin typeface="+mj-lt"/>
              </a:rPr>
              <a:t>Leads to employee productivity, gives them more time for analytical work</a:t>
            </a:r>
          </a:p>
          <a:p>
            <a:pPr marL="285750" indent="-285750">
              <a:spcBef>
                <a:spcPts val="600"/>
              </a:spcBef>
              <a:buClr>
                <a:srgbClr val="974578"/>
              </a:buClr>
              <a:buFont typeface="Arial" pitchFamily="34" charset="0"/>
              <a:buChar char="•"/>
            </a:pPr>
            <a:r>
              <a:rPr lang="en-US" dirty="0" smtClean="0">
                <a:latin typeface="+mj-lt"/>
              </a:rPr>
              <a:t>Increases the visibility of accounting information</a:t>
            </a:r>
          </a:p>
          <a:p>
            <a:pPr marL="285750" indent="-285750">
              <a:spcBef>
                <a:spcPts val="600"/>
              </a:spcBef>
              <a:buClr>
                <a:srgbClr val="974578"/>
              </a:buClr>
              <a:buFont typeface="Arial" pitchFamily="34" charset="0"/>
              <a:buChar char="•"/>
            </a:pPr>
            <a:r>
              <a:rPr lang="en-US" dirty="0" smtClean="0">
                <a:latin typeface="+mj-lt"/>
              </a:rPr>
              <a:t>Process improvements driven by adoption of best practices and standards</a:t>
            </a:r>
          </a:p>
          <a:p>
            <a:pPr marL="285750" indent="-285750">
              <a:spcBef>
                <a:spcPts val="600"/>
              </a:spcBef>
              <a:buClr>
                <a:srgbClr val="974578"/>
              </a:buClr>
              <a:buFont typeface="Arial" pitchFamily="34" charset="0"/>
              <a:buChar char="•"/>
            </a:pPr>
            <a:r>
              <a:rPr lang="en-US" dirty="0" smtClean="0">
                <a:latin typeface="+mj-lt"/>
              </a:rPr>
              <a:t>User-specific and configurable report generation</a:t>
            </a:r>
          </a:p>
          <a:p>
            <a:pPr marL="285750" indent="-285750">
              <a:spcBef>
                <a:spcPts val="600"/>
              </a:spcBef>
              <a:buClr>
                <a:srgbClr val="974578"/>
              </a:buClr>
              <a:buFont typeface="Arial" pitchFamily="34" charset="0"/>
              <a:buChar char="•"/>
            </a:pPr>
            <a:r>
              <a:rPr lang="en-US" dirty="0" smtClean="0">
                <a:latin typeface="+mj-lt"/>
              </a:rPr>
              <a:t>Multi branching operations in a single screen</a:t>
            </a:r>
          </a:p>
          <a:p>
            <a:pPr marL="285750" indent="-285750">
              <a:spcBef>
                <a:spcPts val="600"/>
              </a:spcBef>
              <a:buClr>
                <a:srgbClr val="974578"/>
              </a:buClr>
              <a:buFont typeface="Arial" pitchFamily="34" charset="0"/>
              <a:buChar char="•"/>
            </a:pPr>
            <a:r>
              <a:rPr lang="en-US" dirty="0" smtClean="0">
                <a:latin typeface="+mj-lt"/>
              </a:rPr>
              <a:t>Invoice reference to adjustments, tax components, payments and reports</a:t>
            </a:r>
          </a:p>
          <a:p>
            <a:pPr marL="285750" indent="-285750">
              <a:spcBef>
                <a:spcPts val="600"/>
              </a:spcBef>
              <a:buClr>
                <a:srgbClr val="974578"/>
              </a:buClr>
              <a:buFont typeface="Arial" pitchFamily="34" charset="0"/>
              <a:buChar char="•"/>
            </a:pPr>
            <a:r>
              <a:rPr lang="en-US" dirty="0" smtClean="0">
                <a:latin typeface="+mj-lt"/>
              </a:rPr>
              <a:t>Alerts on parties credit limit before issuing further invoices to control bad debts</a:t>
            </a:r>
            <a:endParaRPr lang="en-US" dirty="0">
              <a:latin typeface="+mj-lt"/>
            </a:endParaRPr>
          </a:p>
        </p:txBody>
      </p:sp>
      <p:sp>
        <p:nvSpPr>
          <p:cNvPr id="8" name="Rectangle 5"/>
          <p:cNvSpPr>
            <a:spLocks noChangeArrowheads="1"/>
          </p:cNvSpPr>
          <p:nvPr/>
        </p:nvSpPr>
        <p:spPr bwMode="auto">
          <a:xfrm>
            <a:off x="4499992" y="836712"/>
            <a:ext cx="1643074"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Finance</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714348" y="1928802"/>
            <a:ext cx="4897438" cy="2062103"/>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Purchase orders &amp; requests</a:t>
            </a:r>
          </a:p>
          <a:p>
            <a:pPr marL="285750" indent="-285750">
              <a:spcBef>
                <a:spcPts val="600"/>
              </a:spcBef>
              <a:buClr>
                <a:srgbClr val="974578"/>
              </a:buClr>
              <a:buFont typeface="Arial" pitchFamily="34" charset="0"/>
              <a:buChar char="•"/>
            </a:pPr>
            <a:r>
              <a:rPr lang="en-US" dirty="0" smtClean="0">
                <a:latin typeface="+mj-lt"/>
              </a:rPr>
              <a:t>Vendor management &amp; order forms</a:t>
            </a:r>
          </a:p>
          <a:p>
            <a:pPr marL="285750" indent="-285750">
              <a:spcBef>
                <a:spcPts val="600"/>
              </a:spcBef>
              <a:buClr>
                <a:srgbClr val="974578"/>
              </a:buClr>
              <a:buFont typeface="Arial" pitchFamily="34" charset="0"/>
              <a:buChar char="•"/>
            </a:pPr>
            <a:r>
              <a:rPr lang="en-US" dirty="0" smtClean="0">
                <a:latin typeface="+mj-lt"/>
              </a:rPr>
              <a:t>Stock maintenance &amp; movement reports</a:t>
            </a:r>
          </a:p>
          <a:p>
            <a:pPr marL="285750" indent="-285750">
              <a:spcBef>
                <a:spcPts val="600"/>
              </a:spcBef>
              <a:buClr>
                <a:srgbClr val="974578"/>
              </a:buClr>
              <a:buFont typeface="Arial" pitchFamily="34" charset="0"/>
              <a:buChar char="•"/>
            </a:pPr>
            <a:r>
              <a:rPr lang="en-US" dirty="0" smtClean="0">
                <a:latin typeface="+mj-lt"/>
              </a:rPr>
              <a:t>Sales, invoicing and delivery </a:t>
            </a:r>
          </a:p>
          <a:p>
            <a:pPr marL="285750" indent="-285750">
              <a:spcBef>
                <a:spcPts val="600"/>
              </a:spcBef>
              <a:buClr>
                <a:srgbClr val="974578"/>
              </a:buClr>
              <a:buFont typeface="Arial" pitchFamily="34" charset="0"/>
              <a:buChar char="•"/>
            </a:pPr>
            <a:r>
              <a:rPr lang="en-US" dirty="0" smtClean="0">
                <a:latin typeface="+mj-lt"/>
              </a:rPr>
              <a:t>Minimum &amp; maximum stock quantity alerts &amp; consumption reports</a:t>
            </a:r>
            <a:endParaRPr lang="en-US" dirty="0">
              <a:latin typeface="+mj-lt"/>
            </a:endParaRPr>
          </a:p>
        </p:txBody>
      </p:sp>
      <p:sp>
        <p:nvSpPr>
          <p:cNvPr id="8" name="Rectangle 5"/>
          <p:cNvSpPr>
            <a:spLocks noChangeArrowheads="1"/>
          </p:cNvSpPr>
          <p:nvPr/>
        </p:nvSpPr>
        <p:spPr bwMode="auto">
          <a:xfrm>
            <a:off x="4355976" y="836712"/>
            <a:ext cx="1857388"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Inventory</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714348" y="1928802"/>
            <a:ext cx="5121284" cy="1785104"/>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Vehicle management</a:t>
            </a:r>
          </a:p>
          <a:p>
            <a:pPr marL="285750" indent="-285750">
              <a:spcBef>
                <a:spcPts val="600"/>
              </a:spcBef>
              <a:buClr>
                <a:srgbClr val="974578"/>
              </a:buClr>
              <a:buFont typeface="Arial" pitchFamily="34" charset="0"/>
              <a:buChar char="•"/>
            </a:pPr>
            <a:r>
              <a:rPr lang="en-US" dirty="0" smtClean="0">
                <a:latin typeface="+mj-lt"/>
              </a:rPr>
              <a:t>Route management</a:t>
            </a:r>
          </a:p>
          <a:p>
            <a:pPr marL="285750" indent="-285750">
              <a:spcBef>
                <a:spcPts val="600"/>
              </a:spcBef>
              <a:buClr>
                <a:srgbClr val="974578"/>
              </a:buClr>
              <a:buFont typeface="Arial" pitchFamily="34" charset="0"/>
              <a:buChar char="•"/>
            </a:pPr>
            <a:r>
              <a:rPr lang="en-US" dirty="0" smtClean="0">
                <a:latin typeface="+mj-lt"/>
              </a:rPr>
              <a:t>Fuel management with journey details</a:t>
            </a:r>
          </a:p>
          <a:p>
            <a:pPr marL="285750" indent="-285750">
              <a:spcBef>
                <a:spcPts val="600"/>
              </a:spcBef>
              <a:buClr>
                <a:srgbClr val="974578"/>
              </a:buClr>
              <a:buFont typeface="Arial" pitchFamily="34" charset="0"/>
              <a:buChar char="•"/>
            </a:pPr>
            <a:r>
              <a:rPr lang="en-US" dirty="0" smtClean="0">
                <a:latin typeface="+mj-lt"/>
              </a:rPr>
              <a:t>Route allocations for individual students</a:t>
            </a:r>
          </a:p>
          <a:p>
            <a:pPr marL="285750" indent="-285750">
              <a:spcBef>
                <a:spcPts val="600"/>
              </a:spcBef>
              <a:buClr>
                <a:srgbClr val="974578"/>
              </a:buClr>
              <a:buFont typeface="Arial" pitchFamily="34" charset="0"/>
              <a:buChar char="•"/>
            </a:pPr>
            <a:r>
              <a:rPr lang="en-US" dirty="0" smtClean="0">
                <a:latin typeface="+mj-lt"/>
              </a:rPr>
              <a:t>Reviews &amp; reports</a:t>
            </a:r>
            <a:endParaRPr lang="en-US" dirty="0">
              <a:latin typeface="+mj-lt"/>
            </a:endParaRPr>
          </a:p>
        </p:txBody>
      </p:sp>
      <p:sp>
        <p:nvSpPr>
          <p:cNvPr id="8" name="Rectangle 5"/>
          <p:cNvSpPr>
            <a:spLocks noChangeArrowheads="1"/>
          </p:cNvSpPr>
          <p:nvPr/>
        </p:nvSpPr>
        <p:spPr bwMode="auto">
          <a:xfrm>
            <a:off x="4283968" y="836712"/>
            <a:ext cx="1857388"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Transport</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857364"/>
            <a:ext cx="5286412" cy="1785104"/>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Student / staff registrations</a:t>
            </a:r>
          </a:p>
          <a:p>
            <a:pPr marL="285750" indent="-285750">
              <a:spcBef>
                <a:spcPts val="600"/>
              </a:spcBef>
              <a:buClr>
                <a:srgbClr val="974578"/>
              </a:buClr>
              <a:buFont typeface="Arial" pitchFamily="34" charset="0"/>
              <a:buChar char="•"/>
            </a:pPr>
            <a:r>
              <a:rPr lang="en-US" dirty="0" smtClean="0">
                <a:latin typeface="+mj-lt"/>
              </a:rPr>
              <a:t>Guest / gate pass / out pass management</a:t>
            </a:r>
          </a:p>
          <a:p>
            <a:pPr marL="285750" indent="-285750">
              <a:spcBef>
                <a:spcPts val="600"/>
              </a:spcBef>
              <a:buClr>
                <a:srgbClr val="974578"/>
              </a:buClr>
              <a:buFont typeface="Arial" pitchFamily="34" charset="0"/>
              <a:buChar char="•"/>
            </a:pPr>
            <a:r>
              <a:rPr lang="en-US" dirty="0" smtClean="0">
                <a:latin typeface="+mj-lt"/>
              </a:rPr>
              <a:t>Room / floor / block management</a:t>
            </a:r>
          </a:p>
          <a:p>
            <a:pPr marL="285750" indent="-285750">
              <a:spcBef>
                <a:spcPts val="600"/>
              </a:spcBef>
              <a:buClr>
                <a:srgbClr val="974578"/>
              </a:buClr>
              <a:buFont typeface="Arial" pitchFamily="34" charset="0"/>
              <a:buChar char="•"/>
            </a:pPr>
            <a:r>
              <a:rPr lang="en-US" dirty="0" smtClean="0">
                <a:latin typeface="+mj-lt"/>
              </a:rPr>
              <a:t>Diet &amp; menu management</a:t>
            </a:r>
          </a:p>
          <a:p>
            <a:pPr marL="285750" indent="-285750">
              <a:spcBef>
                <a:spcPts val="600"/>
              </a:spcBef>
              <a:buClr>
                <a:srgbClr val="974578"/>
              </a:buClr>
              <a:buFont typeface="Arial" pitchFamily="34" charset="0"/>
              <a:buChar char="•"/>
            </a:pPr>
            <a:r>
              <a:rPr lang="en-US" dirty="0" smtClean="0">
                <a:latin typeface="+mj-lt"/>
              </a:rPr>
              <a:t>Purchases, stock, reviews &amp; reports</a:t>
            </a:r>
            <a:endParaRPr lang="en-US" dirty="0">
              <a:latin typeface="+mj-lt"/>
            </a:endParaRPr>
          </a:p>
        </p:txBody>
      </p:sp>
      <p:sp>
        <p:nvSpPr>
          <p:cNvPr id="8" name="Rectangle 5"/>
          <p:cNvSpPr>
            <a:spLocks noChangeArrowheads="1"/>
          </p:cNvSpPr>
          <p:nvPr/>
        </p:nvSpPr>
        <p:spPr bwMode="auto">
          <a:xfrm>
            <a:off x="4572000" y="857232"/>
            <a:ext cx="1785950"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Hostel</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39552" y="1916832"/>
            <a:ext cx="5692788" cy="2139047"/>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Libraries with rack management</a:t>
            </a:r>
          </a:p>
          <a:p>
            <a:pPr marL="285750" indent="-285750">
              <a:spcBef>
                <a:spcPts val="600"/>
              </a:spcBef>
              <a:buClr>
                <a:srgbClr val="974578"/>
              </a:buClr>
              <a:buFont typeface="Arial" pitchFamily="34" charset="0"/>
              <a:buChar char="•"/>
            </a:pPr>
            <a:r>
              <a:rPr lang="en-US" dirty="0" smtClean="0">
                <a:latin typeface="+mj-lt"/>
              </a:rPr>
              <a:t>Book maintenance &amp; movement reports</a:t>
            </a:r>
          </a:p>
          <a:p>
            <a:pPr marL="285750" indent="-285750">
              <a:spcBef>
                <a:spcPts val="600"/>
              </a:spcBef>
              <a:buClr>
                <a:srgbClr val="974578"/>
              </a:buClr>
              <a:buFont typeface="Arial" pitchFamily="34" charset="0"/>
              <a:buChar char="•"/>
            </a:pPr>
            <a:r>
              <a:rPr lang="en-US" dirty="0" smtClean="0">
                <a:latin typeface="+mj-lt"/>
              </a:rPr>
              <a:t>Issues, returns &amp; requests with added guests</a:t>
            </a:r>
          </a:p>
          <a:p>
            <a:pPr marL="285750" indent="-285750">
              <a:spcBef>
                <a:spcPts val="600"/>
              </a:spcBef>
              <a:buClr>
                <a:srgbClr val="974578"/>
              </a:buClr>
              <a:buFont typeface="Arial" pitchFamily="34" charset="0"/>
              <a:buChar char="•"/>
            </a:pPr>
            <a:r>
              <a:rPr lang="en-US" dirty="0" smtClean="0">
                <a:latin typeface="+mj-lt"/>
              </a:rPr>
              <a:t>Supplier &amp; publisher management with catalogs</a:t>
            </a:r>
          </a:p>
          <a:p>
            <a:pPr marL="285750" indent="-285750">
              <a:spcBef>
                <a:spcPts val="600"/>
              </a:spcBef>
              <a:buClr>
                <a:srgbClr val="974578"/>
              </a:buClr>
              <a:buFont typeface="Arial" pitchFamily="34" charset="0"/>
              <a:buChar char="•"/>
            </a:pPr>
            <a:r>
              <a:rPr lang="en-US" dirty="0" smtClean="0">
                <a:latin typeface="+mj-lt"/>
              </a:rPr>
              <a:t>Fine collections – linked to the finance department</a:t>
            </a:r>
          </a:p>
          <a:p>
            <a:pPr marL="285750" indent="-285750">
              <a:spcBef>
                <a:spcPts val="600"/>
              </a:spcBef>
              <a:buClr>
                <a:srgbClr val="974578"/>
              </a:buClr>
              <a:buFont typeface="Arial" pitchFamily="34" charset="0"/>
              <a:buChar char="•"/>
            </a:pPr>
            <a:r>
              <a:rPr lang="en-US" dirty="0" smtClean="0">
                <a:latin typeface="+mj-lt"/>
              </a:rPr>
              <a:t>OPAC &amp; reports</a:t>
            </a:r>
            <a:endParaRPr lang="en-US" dirty="0">
              <a:latin typeface="+mj-lt"/>
            </a:endParaRPr>
          </a:p>
        </p:txBody>
      </p:sp>
      <p:sp>
        <p:nvSpPr>
          <p:cNvPr id="8" name="Rectangle 5"/>
          <p:cNvSpPr>
            <a:spLocks noChangeArrowheads="1"/>
          </p:cNvSpPr>
          <p:nvPr/>
        </p:nvSpPr>
        <p:spPr bwMode="auto">
          <a:xfrm>
            <a:off x="4714876" y="857232"/>
            <a:ext cx="1643074"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Library</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3707904" y="857232"/>
            <a:ext cx="2292856"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Introduction</a:t>
            </a:r>
            <a:endParaRPr lang="en-US" sz="3600" b="1" i="0" dirty="0">
              <a:solidFill>
                <a:schemeClr val="accent6">
                  <a:lumMod val="50000"/>
                </a:schemeClr>
              </a:solidFill>
              <a:latin typeface="Sakkal Majalla" pitchFamily="2" charset="-78"/>
              <a:cs typeface="Sakkal Majalla" pitchFamily="2" charset="-78"/>
            </a:endParaRPr>
          </a:p>
        </p:txBody>
      </p:sp>
      <p:sp>
        <p:nvSpPr>
          <p:cNvPr id="6"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
        <p:nvSpPr>
          <p:cNvPr id="7" name="Rectangle 6"/>
          <p:cNvSpPr>
            <a:spLocks noChangeArrowheads="1"/>
          </p:cNvSpPr>
          <p:nvPr/>
        </p:nvSpPr>
        <p:spPr bwMode="auto">
          <a:xfrm>
            <a:off x="467544" y="1628800"/>
            <a:ext cx="5419006" cy="3872855"/>
          </a:xfrm>
          <a:prstGeom prst="rect">
            <a:avLst/>
          </a:prstGeom>
          <a:noFill/>
          <a:ln w="9525">
            <a:noFill/>
            <a:miter lim="800000"/>
            <a:headEnd/>
            <a:tailEnd/>
          </a:ln>
        </p:spPr>
        <p:txBody>
          <a:bodyPr wrap="square">
            <a:spAutoFit/>
          </a:bodyPr>
          <a:lstStyle/>
          <a:p>
            <a:pPr marL="285750" indent="-285750">
              <a:spcAft>
                <a:spcPts val="200"/>
              </a:spcAft>
              <a:buClr>
                <a:srgbClr val="974578"/>
              </a:buClr>
              <a:buFont typeface="Arial" pitchFamily="34" charset="0"/>
              <a:buChar char="•"/>
            </a:pPr>
            <a:r>
              <a:rPr lang="en-US" dirty="0" smtClean="0">
                <a:latin typeface="+mj-lt"/>
              </a:rPr>
              <a:t>EMS is a Web-based education management application that allows institutions to host, administer, create, deliver, manage, track and report on all of the instruction, training and development activities carried out for students and staff.</a:t>
            </a:r>
          </a:p>
          <a:p>
            <a:pPr marL="285750" indent="-285750">
              <a:spcBef>
                <a:spcPts val="600"/>
              </a:spcBef>
              <a:buClr>
                <a:srgbClr val="974578"/>
              </a:buClr>
              <a:buFont typeface="Arial" pitchFamily="34" charset="0"/>
              <a:buChar char="•"/>
            </a:pPr>
            <a:r>
              <a:rPr lang="en-US" dirty="0" smtClean="0">
                <a:latin typeface="+mj-lt"/>
              </a:rPr>
              <a:t>Teachers can effectively monitor student progress, administer homework and assignments and generate reports to plan instruction more carefully thereby improving student academic performance.</a:t>
            </a:r>
          </a:p>
          <a:p>
            <a:pPr marL="285750" indent="-285750">
              <a:spcBef>
                <a:spcPts val="600"/>
              </a:spcBef>
              <a:buClr>
                <a:srgbClr val="974578"/>
              </a:buClr>
              <a:buFont typeface="Arial" pitchFamily="34" charset="0"/>
              <a:buChar char="•"/>
            </a:pPr>
            <a:r>
              <a:rPr lang="en-US" dirty="0" smtClean="0">
                <a:latin typeface="+mj-lt"/>
              </a:rPr>
              <a:t>Parents can oversee their child’s academic performance and receive regular communication from the school management about their wards’ progress</a:t>
            </a:r>
            <a:endParaRPr lang="en-US" dirty="0">
              <a:latin typeface="+mj-l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643050"/>
            <a:ext cx="5563022" cy="2462213"/>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Acts as an online test simulator to efficiently evaluate the candidate and give fast results</a:t>
            </a:r>
          </a:p>
          <a:p>
            <a:pPr marL="285750" indent="-285750">
              <a:spcBef>
                <a:spcPts val="600"/>
              </a:spcBef>
              <a:buClr>
                <a:srgbClr val="974578"/>
              </a:buClr>
              <a:buFont typeface="Arial" pitchFamily="34" charset="0"/>
              <a:buChar char="•"/>
            </a:pPr>
            <a:r>
              <a:rPr lang="en-US" dirty="0" smtClean="0">
                <a:latin typeface="+mj-lt"/>
              </a:rPr>
              <a:t>Enables upload of multiple choice questions, online questionnaires etc. </a:t>
            </a:r>
          </a:p>
          <a:p>
            <a:pPr marL="285750" indent="-285750">
              <a:spcBef>
                <a:spcPts val="600"/>
              </a:spcBef>
              <a:buClr>
                <a:srgbClr val="974578"/>
              </a:buClr>
              <a:buFont typeface="Arial" pitchFamily="34" charset="0"/>
              <a:buChar char="•"/>
            </a:pPr>
            <a:r>
              <a:rPr lang="en-US" dirty="0" smtClean="0">
                <a:latin typeface="+mj-lt"/>
              </a:rPr>
              <a:t>Documents, transcripts, and training materials are all archived and recorded so that they can be retrieved via mail, e-mail or the school's website for reading, downloading, and printing</a:t>
            </a:r>
            <a:endParaRPr lang="en-US" dirty="0">
              <a:latin typeface="+mj-lt"/>
            </a:endParaRPr>
          </a:p>
        </p:txBody>
      </p:sp>
      <p:sp>
        <p:nvSpPr>
          <p:cNvPr id="8" name="Rectangle 5"/>
          <p:cNvSpPr>
            <a:spLocks noChangeArrowheads="1"/>
          </p:cNvSpPr>
          <p:nvPr/>
        </p:nvSpPr>
        <p:spPr bwMode="auto">
          <a:xfrm>
            <a:off x="3786182" y="857232"/>
            <a:ext cx="2571768"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Online Exams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42910" y="1643050"/>
            <a:ext cx="5735638" cy="1554272"/>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School head masters / principals can issue </a:t>
            </a:r>
            <a:r>
              <a:rPr lang="en-US" dirty="0" err="1" smtClean="0">
                <a:latin typeface="+mj-lt"/>
              </a:rPr>
              <a:t>bonafide</a:t>
            </a:r>
            <a:r>
              <a:rPr lang="en-US" dirty="0" smtClean="0">
                <a:latin typeface="+mj-lt"/>
              </a:rPr>
              <a:t> certificates to students and alumnus who can access them from anywhere in the world </a:t>
            </a:r>
          </a:p>
          <a:p>
            <a:pPr marL="285750" indent="-285750">
              <a:spcBef>
                <a:spcPts val="600"/>
              </a:spcBef>
              <a:buClr>
                <a:srgbClr val="974578"/>
              </a:buClr>
              <a:buFont typeface="Arial" pitchFamily="34" charset="0"/>
              <a:buChar char="•"/>
            </a:pPr>
            <a:r>
              <a:rPr lang="en-US" dirty="0" smtClean="0">
                <a:latin typeface="+mj-lt"/>
              </a:rPr>
              <a:t>Provision to search for the student by Batch/ Location / DOB and other fields and issue certificates accordingly </a:t>
            </a:r>
            <a:endParaRPr lang="en-US" dirty="0">
              <a:latin typeface="+mj-lt"/>
            </a:endParaRPr>
          </a:p>
        </p:txBody>
      </p:sp>
      <p:sp>
        <p:nvSpPr>
          <p:cNvPr id="6" name="Rectangle 5"/>
          <p:cNvSpPr>
            <a:spLocks noChangeArrowheads="1"/>
          </p:cNvSpPr>
          <p:nvPr/>
        </p:nvSpPr>
        <p:spPr bwMode="auto">
          <a:xfrm>
            <a:off x="4286248" y="857232"/>
            <a:ext cx="2071702"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Certificates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331640" y="1142984"/>
            <a:ext cx="4683940" cy="864096"/>
          </a:xfrm>
          <a:prstGeom prst="rect">
            <a:avLst/>
          </a:prstGeom>
          <a:noFill/>
          <a:ln w="9525">
            <a:noFill/>
            <a:miter lim="800000"/>
            <a:headEnd/>
            <a:tailEnd/>
          </a:ln>
        </p:spPr>
        <p:txBody>
          <a:bodyPr anchor="ctr"/>
          <a:lstStyle/>
          <a:p>
            <a:pPr algn="r"/>
            <a:r>
              <a:rPr lang="fr-FR" sz="2700" b="1" i="0" dirty="0" smtClean="0">
                <a:solidFill>
                  <a:schemeClr val="accent6">
                    <a:lumMod val="50000"/>
                  </a:schemeClr>
                </a:solidFill>
                <a:latin typeface="Sakkal Majalla" pitchFamily="2" charset="-78"/>
                <a:cs typeface="Sakkal Majalla" pitchFamily="2" charset="-78"/>
              </a:rPr>
              <a:t>Access Control </a:t>
            </a:r>
            <a:r>
              <a:rPr lang="fr-FR" sz="2700" b="1" i="0" dirty="0" err="1" smtClean="0">
                <a:solidFill>
                  <a:schemeClr val="accent6">
                    <a:lumMod val="50000"/>
                  </a:schemeClr>
                </a:solidFill>
                <a:latin typeface="Sakkal Majalla" pitchFamily="2" charset="-78"/>
                <a:cs typeface="Sakkal Majalla" pitchFamily="2" charset="-78"/>
              </a:rPr>
              <a:t>Device</a:t>
            </a:r>
            <a:r>
              <a:rPr lang="fr-FR" sz="2700" b="1" i="0" dirty="0" smtClean="0">
                <a:solidFill>
                  <a:schemeClr val="accent6">
                    <a:lumMod val="50000"/>
                  </a:schemeClr>
                </a:solidFill>
                <a:latin typeface="Sakkal Majalla" pitchFamily="2" charset="-78"/>
                <a:cs typeface="Sakkal Majalla" pitchFamily="2" charset="-78"/>
              </a:rPr>
              <a:t> &amp; </a:t>
            </a:r>
          </a:p>
          <a:p>
            <a:pPr algn="r"/>
            <a:r>
              <a:rPr lang="fr-FR" sz="2700" b="1" dirty="0" smtClean="0">
                <a:solidFill>
                  <a:schemeClr val="accent6">
                    <a:lumMod val="50000"/>
                  </a:schemeClr>
                </a:solidFill>
                <a:latin typeface="Sakkal Majalla" pitchFamily="2" charset="-78"/>
                <a:cs typeface="Sakkal Majalla" pitchFamily="2" charset="-78"/>
              </a:rPr>
              <a:t>              </a:t>
            </a:r>
            <a:r>
              <a:rPr lang="fr-FR" sz="2700" b="1" i="0" dirty="0" smtClean="0">
                <a:solidFill>
                  <a:schemeClr val="accent6">
                    <a:lumMod val="50000"/>
                  </a:schemeClr>
                </a:solidFill>
                <a:latin typeface="Sakkal Majalla" pitchFamily="2" charset="-78"/>
                <a:cs typeface="Sakkal Majalla" pitchFamily="2" charset="-78"/>
              </a:rPr>
              <a:t>Communication Management</a:t>
            </a:r>
            <a:endParaRPr lang="en-US" sz="2700" b="1" i="0" dirty="0">
              <a:solidFill>
                <a:schemeClr val="accent6">
                  <a:lumMod val="50000"/>
                </a:schemeClr>
              </a:solidFill>
              <a:latin typeface="Sakkal Majalla" pitchFamily="2" charset="-78"/>
              <a:cs typeface="Sakkal Majalla" pitchFamily="2" charset="-78"/>
            </a:endParaRPr>
          </a:p>
        </p:txBody>
      </p:sp>
      <p:sp>
        <p:nvSpPr>
          <p:cNvPr id="7" name="Rectangle 6"/>
          <p:cNvSpPr>
            <a:spLocks noChangeArrowheads="1"/>
          </p:cNvSpPr>
          <p:nvPr/>
        </p:nvSpPr>
        <p:spPr bwMode="auto">
          <a:xfrm>
            <a:off x="665162" y="2524981"/>
            <a:ext cx="5478474" cy="2028248"/>
          </a:xfrm>
          <a:prstGeom prst="rect">
            <a:avLst/>
          </a:prstGeom>
          <a:noFill/>
          <a:ln w="9525">
            <a:noFill/>
            <a:miter lim="800000"/>
            <a:headEnd/>
            <a:tailEnd/>
          </a:ln>
        </p:spPr>
        <p:txBody>
          <a:bodyPr wrap="square">
            <a:spAutoFit/>
          </a:bodyPr>
          <a:lstStyle/>
          <a:p>
            <a:pPr marL="285750" indent="-285750">
              <a:lnSpc>
                <a:spcPct val="80000"/>
              </a:lnSpc>
              <a:spcBef>
                <a:spcPts val="600"/>
              </a:spcBef>
              <a:buClr>
                <a:srgbClr val="974578"/>
              </a:buClr>
              <a:buFont typeface="Arial" pitchFamily="34" charset="0"/>
              <a:buChar char="•"/>
            </a:pPr>
            <a:r>
              <a:rPr lang="en-US" dirty="0" smtClean="0">
                <a:latin typeface="+mj-lt"/>
              </a:rPr>
              <a:t>Biometric / RFID device authentication</a:t>
            </a:r>
          </a:p>
          <a:p>
            <a:pPr marL="285750" indent="-285750">
              <a:lnSpc>
                <a:spcPct val="80000"/>
              </a:lnSpc>
              <a:spcBef>
                <a:spcPts val="600"/>
              </a:spcBef>
              <a:buClr>
                <a:srgbClr val="974578"/>
              </a:buClr>
              <a:buFont typeface="Arial" pitchFamily="34" charset="0"/>
              <a:buChar char="•"/>
            </a:pPr>
            <a:r>
              <a:rPr lang="en-US" dirty="0" smtClean="0">
                <a:latin typeface="+mj-lt"/>
              </a:rPr>
              <a:t>Student &amp; staff registration on biometric / RFID devices</a:t>
            </a:r>
          </a:p>
          <a:p>
            <a:pPr marL="285750" indent="-285750">
              <a:lnSpc>
                <a:spcPct val="80000"/>
              </a:lnSpc>
              <a:spcBef>
                <a:spcPts val="600"/>
              </a:spcBef>
              <a:buClr>
                <a:srgbClr val="974578"/>
              </a:buClr>
              <a:buFont typeface="Arial" pitchFamily="34" charset="0"/>
              <a:buChar char="•"/>
            </a:pPr>
            <a:r>
              <a:rPr lang="en-US" dirty="0" smtClean="0">
                <a:latin typeface="+mj-lt"/>
              </a:rPr>
              <a:t>Access permissions to various areas</a:t>
            </a:r>
          </a:p>
          <a:p>
            <a:pPr marL="285750" indent="-285750">
              <a:lnSpc>
                <a:spcPct val="80000"/>
              </a:lnSpc>
              <a:spcBef>
                <a:spcPts val="600"/>
              </a:spcBef>
              <a:buClr>
                <a:srgbClr val="974578"/>
              </a:buClr>
              <a:buFont typeface="Arial" pitchFamily="34" charset="0"/>
              <a:buChar char="•"/>
            </a:pPr>
            <a:r>
              <a:rPr lang="en-US" dirty="0" smtClean="0">
                <a:latin typeface="+mj-lt"/>
              </a:rPr>
              <a:t>IVRS System</a:t>
            </a:r>
          </a:p>
          <a:p>
            <a:pPr marL="285750" indent="-285750">
              <a:lnSpc>
                <a:spcPct val="80000"/>
              </a:lnSpc>
              <a:spcBef>
                <a:spcPts val="600"/>
              </a:spcBef>
              <a:buClr>
                <a:srgbClr val="974578"/>
              </a:buClr>
              <a:buFont typeface="Arial" pitchFamily="34" charset="0"/>
              <a:buChar char="•"/>
            </a:pPr>
            <a:r>
              <a:rPr lang="en-US" dirty="0" smtClean="0">
                <a:latin typeface="+mj-lt"/>
              </a:rPr>
              <a:t>Attendance management</a:t>
            </a:r>
          </a:p>
          <a:p>
            <a:pPr marL="285750" indent="-285750">
              <a:lnSpc>
                <a:spcPct val="80000"/>
              </a:lnSpc>
              <a:spcBef>
                <a:spcPts val="600"/>
              </a:spcBef>
              <a:buClr>
                <a:srgbClr val="974578"/>
              </a:buClr>
              <a:buFont typeface="Arial" pitchFamily="34" charset="0"/>
              <a:buChar char="•"/>
            </a:pPr>
            <a:r>
              <a:rPr lang="en-US" dirty="0" smtClean="0">
                <a:latin typeface="+mj-lt"/>
              </a:rPr>
              <a:t>Review regularities &amp; reports</a:t>
            </a:r>
            <a:endParaRPr lang="en-US" dirty="0">
              <a:latin typeface="+mj-lt"/>
            </a:endParaRPr>
          </a:p>
        </p:txBody>
      </p:sp>
      <p:sp>
        <p:nvSpPr>
          <p:cNvPr id="8" name="Line 6"/>
          <p:cNvSpPr>
            <a:spLocks noChangeShapeType="1"/>
          </p:cNvSpPr>
          <p:nvPr/>
        </p:nvSpPr>
        <p:spPr bwMode="auto">
          <a:xfrm flipV="1">
            <a:off x="611560" y="2060848"/>
            <a:ext cx="5400600"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linds(horizontal)">
                                      <p:cBhvr>
                                        <p:cTn id="11" dur="500"/>
                                        <p:tgtEl>
                                          <p:spTgt spid="7"/>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555776" y="857232"/>
            <a:ext cx="3802174"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RFID System</a:t>
            </a:r>
            <a:endParaRPr lang="en-US" sz="3600" b="1" i="0" dirty="0">
              <a:solidFill>
                <a:schemeClr val="accent6">
                  <a:lumMod val="50000"/>
                </a:schemeClr>
              </a:solidFill>
              <a:latin typeface="Sakkal Majalla" pitchFamily="2" charset="-78"/>
              <a:cs typeface="Sakkal Majalla" pitchFamily="2" charset="-78"/>
            </a:endParaRPr>
          </a:p>
        </p:txBody>
      </p:sp>
      <p:sp>
        <p:nvSpPr>
          <p:cNvPr id="5"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
        <p:nvSpPr>
          <p:cNvPr id="6" name="Rectangle 5"/>
          <p:cNvSpPr>
            <a:spLocks noChangeArrowheads="1"/>
          </p:cNvSpPr>
          <p:nvPr/>
        </p:nvSpPr>
        <p:spPr bwMode="auto">
          <a:xfrm>
            <a:off x="642910" y="1643050"/>
            <a:ext cx="5563022" cy="3170099"/>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Our RFID system allows the local computer to collect data from Student’s ID card.</a:t>
            </a:r>
          </a:p>
          <a:p>
            <a:pPr marL="285750" indent="-285750">
              <a:spcBef>
                <a:spcPts val="600"/>
              </a:spcBef>
              <a:buClr>
                <a:srgbClr val="974578"/>
              </a:buClr>
              <a:buFont typeface="Arial" pitchFamily="34" charset="0"/>
              <a:buChar char="•"/>
            </a:pPr>
            <a:r>
              <a:rPr lang="en-US" dirty="0" smtClean="0">
                <a:latin typeface="+mj-lt"/>
              </a:rPr>
              <a:t>For each &amp; every 30 seconds it will be synchronized with database and attendance will be updated</a:t>
            </a:r>
          </a:p>
          <a:p>
            <a:pPr marL="285750" indent="-285750">
              <a:spcBef>
                <a:spcPts val="600"/>
              </a:spcBef>
              <a:buClr>
                <a:srgbClr val="974578"/>
              </a:buClr>
              <a:buFont typeface="Arial" pitchFamily="34" charset="0"/>
              <a:buChar char="•"/>
            </a:pPr>
            <a:r>
              <a:rPr lang="en-US" dirty="0" smtClean="0">
                <a:latin typeface="+mj-lt"/>
              </a:rPr>
              <a:t>By using this we can track Student In &amp; Out timings accurately even after years of time.</a:t>
            </a:r>
          </a:p>
          <a:p>
            <a:pPr marL="285750" indent="-285750">
              <a:spcBef>
                <a:spcPts val="600"/>
              </a:spcBef>
              <a:buClr>
                <a:srgbClr val="974578"/>
              </a:buClr>
              <a:buFont typeface="Arial" pitchFamily="34" charset="0"/>
              <a:buChar char="•"/>
            </a:pPr>
            <a:r>
              <a:rPr lang="en-US" dirty="0" smtClean="0">
                <a:latin typeface="+mj-lt"/>
              </a:rPr>
              <a:t>By the interest of individual customers, system will communicate with parent either by SMS / IVRS</a:t>
            </a:r>
          </a:p>
          <a:p>
            <a:pPr marL="285750" indent="-285750">
              <a:spcBef>
                <a:spcPts val="600"/>
              </a:spcBef>
              <a:buClr>
                <a:srgbClr val="974578"/>
              </a:buClr>
              <a:buFont typeface="Arial" pitchFamily="34" charset="0"/>
              <a:buChar char="•"/>
            </a:pPr>
            <a:r>
              <a:rPr lang="en-US" dirty="0" smtClean="0">
                <a:latin typeface="+mj-lt"/>
              </a:rPr>
              <a:t>Consolidated reports will be generated in the desired formats.</a:t>
            </a:r>
            <a:endParaRPr lang="en-US" dirty="0">
              <a:latin typeface="+mj-l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555776" y="857232"/>
            <a:ext cx="3802174"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IVRS System</a:t>
            </a:r>
            <a:endParaRPr lang="en-US" sz="3600" b="1" i="0" dirty="0">
              <a:solidFill>
                <a:schemeClr val="accent6">
                  <a:lumMod val="50000"/>
                </a:schemeClr>
              </a:solidFill>
              <a:latin typeface="Sakkal Majalla" pitchFamily="2" charset="-78"/>
              <a:cs typeface="Sakkal Majalla" pitchFamily="2" charset="-78"/>
            </a:endParaRPr>
          </a:p>
        </p:txBody>
      </p:sp>
      <p:sp>
        <p:nvSpPr>
          <p:cNvPr id="5"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
        <p:nvSpPr>
          <p:cNvPr id="6" name="Rectangle 5"/>
          <p:cNvSpPr>
            <a:spLocks noChangeArrowheads="1"/>
          </p:cNvSpPr>
          <p:nvPr/>
        </p:nvSpPr>
        <p:spPr bwMode="auto">
          <a:xfrm>
            <a:off x="642910" y="1643050"/>
            <a:ext cx="5563022" cy="2970044"/>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Parent can get the information over the phone itself</a:t>
            </a:r>
          </a:p>
          <a:p>
            <a:pPr marL="285750" indent="-285750">
              <a:spcBef>
                <a:spcPts val="600"/>
              </a:spcBef>
              <a:buClr>
                <a:srgbClr val="974578"/>
              </a:buClr>
              <a:buFont typeface="Arial" pitchFamily="34" charset="0"/>
              <a:buChar char="•"/>
            </a:pPr>
            <a:r>
              <a:rPr lang="en-US" dirty="0" smtClean="0">
                <a:latin typeface="+mj-lt"/>
              </a:rPr>
              <a:t>No need of any hard ware setup at the institute</a:t>
            </a:r>
          </a:p>
          <a:p>
            <a:pPr marL="285750" indent="-285750">
              <a:spcBef>
                <a:spcPts val="600"/>
              </a:spcBef>
              <a:buClr>
                <a:srgbClr val="974578"/>
              </a:buClr>
              <a:buFont typeface="Arial" pitchFamily="34" charset="0"/>
              <a:buChar char="•"/>
            </a:pPr>
            <a:r>
              <a:rPr lang="en-US" dirty="0" smtClean="0">
                <a:latin typeface="+mj-lt"/>
              </a:rPr>
              <a:t>An unique land line number will be assigned to each &amp; every institute.</a:t>
            </a:r>
          </a:p>
          <a:p>
            <a:pPr marL="285750" indent="-285750">
              <a:spcBef>
                <a:spcPts val="600"/>
              </a:spcBef>
              <a:buClr>
                <a:srgbClr val="974578"/>
              </a:buClr>
              <a:buFont typeface="Arial" pitchFamily="34" charset="0"/>
              <a:buChar char="•"/>
            </a:pPr>
            <a:r>
              <a:rPr lang="en-US" dirty="0" smtClean="0">
                <a:latin typeface="+mj-lt"/>
              </a:rPr>
              <a:t>Parents need to enter the child reference which was allocated by the management.</a:t>
            </a:r>
          </a:p>
          <a:p>
            <a:pPr marL="285750" indent="-285750">
              <a:spcBef>
                <a:spcPts val="600"/>
              </a:spcBef>
              <a:buClr>
                <a:srgbClr val="974578"/>
              </a:buClr>
              <a:buFont typeface="Arial" pitchFamily="34" charset="0"/>
              <a:buChar char="•"/>
            </a:pPr>
            <a:r>
              <a:rPr lang="en-US" dirty="0" smtClean="0">
                <a:latin typeface="+mj-lt"/>
              </a:rPr>
              <a:t>He can get all the required details at 24x7.</a:t>
            </a:r>
          </a:p>
          <a:p>
            <a:pPr marL="285750" indent="-285750">
              <a:spcBef>
                <a:spcPts val="600"/>
              </a:spcBef>
              <a:buClr>
                <a:srgbClr val="974578"/>
              </a:buClr>
              <a:buFont typeface="Arial" pitchFamily="34" charset="0"/>
              <a:buChar char="•"/>
            </a:pPr>
            <a:r>
              <a:rPr lang="en-US" dirty="0" smtClean="0">
                <a:latin typeface="+mj-lt"/>
              </a:rPr>
              <a:t>Institute can make a voice calls also to wish the parents or to pass any kind of messages.</a:t>
            </a:r>
            <a:endParaRPr lang="en-US" dirty="0">
              <a:latin typeface="+mj-l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57158" y="3500439"/>
            <a:ext cx="5688632" cy="1661993"/>
          </a:xfrm>
          <a:prstGeom prst="rect">
            <a:avLst/>
          </a:prstGeom>
        </p:spPr>
        <p:txBody>
          <a:bodyPr wrap="square">
            <a:spAutoFit/>
          </a:bodyPr>
          <a:lstStyle/>
          <a:p>
            <a:pPr algn="ctr"/>
            <a:r>
              <a:rPr lang="en-IN" sz="3000" b="1" dirty="0" err="1" smtClean="0">
                <a:solidFill>
                  <a:schemeClr val="accent2">
                    <a:lumMod val="75000"/>
                  </a:schemeClr>
                </a:solidFill>
                <a:latin typeface="Sakkal Majalla" pitchFamily="2" charset="-78"/>
                <a:cs typeface="Sakkal Majalla" pitchFamily="2" charset="-78"/>
              </a:rPr>
              <a:t>AlBridgesoft</a:t>
            </a:r>
            <a:r>
              <a:rPr lang="en-IN" sz="3000" b="1" dirty="0" smtClean="0">
                <a:solidFill>
                  <a:schemeClr val="accent2">
                    <a:lumMod val="75000"/>
                  </a:schemeClr>
                </a:solidFill>
                <a:latin typeface="Sakkal Majalla" pitchFamily="2" charset="-78"/>
                <a:cs typeface="Sakkal Majalla" pitchFamily="2" charset="-78"/>
              </a:rPr>
              <a:t> Global Technologies </a:t>
            </a:r>
            <a:r>
              <a:rPr lang="en-IN" sz="3000" b="1" dirty="0" err="1" smtClean="0">
                <a:solidFill>
                  <a:schemeClr val="accent2">
                    <a:lumMod val="75000"/>
                  </a:schemeClr>
                </a:solidFill>
                <a:latin typeface="Sakkal Majalla" pitchFamily="2" charset="-78"/>
                <a:cs typeface="Sakkal Majalla" pitchFamily="2" charset="-78"/>
              </a:rPr>
              <a:t>Pvt</a:t>
            </a:r>
            <a:r>
              <a:rPr lang="en-IN" sz="3000" b="1" dirty="0" err="1" smtClean="0">
                <a:solidFill>
                  <a:schemeClr val="accent2">
                    <a:lumMod val="75000"/>
                  </a:schemeClr>
                </a:solidFill>
                <a:latin typeface="Sakkal Majalla" pitchFamily="2" charset="-78"/>
                <a:cs typeface="Sakkal Majalla" pitchFamily="2" charset="-78"/>
              </a:rPr>
              <a:t>.</a:t>
            </a:r>
            <a:r>
              <a:rPr lang="en-IN" sz="3000" b="1" dirty="0" smtClean="0">
                <a:solidFill>
                  <a:schemeClr val="accent2">
                    <a:lumMod val="75000"/>
                  </a:schemeClr>
                </a:solidFill>
                <a:latin typeface="Sakkal Majalla" pitchFamily="2" charset="-78"/>
                <a:cs typeface="Sakkal Majalla" pitchFamily="2" charset="-78"/>
              </a:rPr>
              <a:t> Ltd.</a:t>
            </a:r>
          </a:p>
          <a:p>
            <a:pPr algn="ctr"/>
            <a:r>
              <a:rPr lang="en-IN" sz="2400" dirty="0" smtClean="0">
                <a:latin typeface="Sakkal Majalla" pitchFamily="2" charset="-78"/>
                <a:cs typeface="Sakkal Majalla" pitchFamily="2" charset="-78"/>
              </a:rPr>
              <a:t>#8-2-277/10, Road No:3, </a:t>
            </a:r>
            <a:r>
              <a:rPr lang="en-IN" sz="2400" dirty="0" err="1" smtClean="0">
                <a:latin typeface="Sakkal Majalla" pitchFamily="2" charset="-78"/>
                <a:cs typeface="Sakkal Majalla" pitchFamily="2" charset="-78"/>
              </a:rPr>
              <a:t>Banjara</a:t>
            </a:r>
            <a:r>
              <a:rPr lang="en-IN" sz="2400" dirty="0" smtClean="0">
                <a:latin typeface="Sakkal Majalla" pitchFamily="2" charset="-78"/>
                <a:cs typeface="Sakkal Majalla" pitchFamily="2" charset="-78"/>
              </a:rPr>
              <a:t> Hills,</a:t>
            </a:r>
            <a:br>
              <a:rPr lang="en-IN" sz="2400" dirty="0" smtClean="0">
                <a:latin typeface="Sakkal Majalla" pitchFamily="2" charset="-78"/>
                <a:cs typeface="Sakkal Majalla" pitchFamily="2" charset="-78"/>
              </a:rPr>
            </a:br>
            <a:r>
              <a:rPr lang="en-IN" sz="2400" dirty="0" smtClean="0">
                <a:latin typeface="Sakkal Majalla" pitchFamily="2" charset="-78"/>
                <a:cs typeface="Sakkal Majalla" pitchFamily="2" charset="-78"/>
              </a:rPr>
              <a:t>Opp. </a:t>
            </a:r>
            <a:r>
              <a:rPr lang="en-IN" sz="2400" dirty="0" err="1" smtClean="0">
                <a:latin typeface="Sakkal Majalla" pitchFamily="2" charset="-78"/>
                <a:cs typeface="Sakkal Majalla" pitchFamily="2" charset="-78"/>
              </a:rPr>
              <a:t>Aditya</a:t>
            </a:r>
            <a:r>
              <a:rPr lang="en-IN" sz="2400" smtClean="0">
                <a:latin typeface="Sakkal Majalla" pitchFamily="2" charset="-78"/>
                <a:cs typeface="Sakkal Majalla" pitchFamily="2" charset="-78"/>
              </a:rPr>
              <a:t> House,  </a:t>
            </a:r>
            <a:r>
              <a:rPr lang="en-IN" sz="2400" dirty="0" smtClean="0">
                <a:latin typeface="Sakkal Majalla" pitchFamily="2" charset="-78"/>
                <a:cs typeface="Sakkal Majalla" pitchFamily="2" charset="-78"/>
              </a:rPr>
              <a:t>Landmark: Beside Tv9, </a:t>
            </a:r>
          </a:p>
          <a:p>
            <a:pPr algn="ctr"/>
            <a:r>
              <a:rPr lang="en-IN" sz="2400" dirty="0" smtClean="0">
                <a:latin typeface="Sakkal Majalla" pitchFamily="2" charset="-78"/>
                <a:cs typeface="Sakkal Majalla" pitchFamily="2" charset="-78"/>
              </a:rPr>
              <a:t>  Hyderabad - 500 034.</a:t>
            </a:r>
            <a:endParaRPr lang="en-IN" sz="2400" dirty="0">
              <a:latin typeface="Sakkal Majalla" pitchFamily="2" charset="-78"/>
              <a:cs typeface="Sakkal Majalla" pitchFamily="2" charset="-78"/>
            </a:endParaRPr>
          </a:p>
        </p:txBody>
      </p:sp>
      <p:pic>
        <p:nvPicPr>
          <p:cNvPr id="1027" name="Picture 3" descr="C:\Documents and Settings\GVT-001\My Documents\My Pictures\Google Talk Received Images\1342685981_Partnership.png"/>
          <p:cNvPicPr>
            <a:picLocks noChangeAspect="1" noChangeArrowheads="1"/>
          </p:cNvPicPr>
          <p:nvPr/>
        </p:nvPicPr>
        <p:blipFill>
          <a:blip r:embed="rId2" cstate="print"/>
          <a:srcRect/>
          <a:stretch>
            <a:fillRect/>
          </a:stretch>
        </p:blipFill>
        <p:spPr bwMode="auto">
          <a:xfrm>
            <a:off x="857224" y="-214338"/>
            <a:ext cx="4429156" cy="4429156"/>
          </a:xfrm>
          <a:prstGeom prst="rect">
            <a:avLst/>
          </a:prstGeom>
          <a:noFill/>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611560" y="1628800"/>
            <a:ext cx="5419006" cy="3924151"/>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The system includes integrated e-mail and SMS messaging, comprehensive management reporting, web/online administration, calendar integration widgets, and customized content development</a:t>
            </a:r>
          </a:p>
          <a:p>
            <a:pPr marL="285750" indent="-285750">
              <a:spcBef>
                <a:spcPts val="600"/>
              </a:spcBef>
              <a:buClr>
                <a:srgbClr val="974578"/>
              </a:buClr>
              <a:buFont typeface="Arial" pitchFamily="34" charset="0"/>
              <a:buChar char="•"/>
            </a:pPr>
            <a:r>
              <a:rPr lang="en-US" dirty="0" smtClean="0">
                <a:latin typeface="+mj-lt"/>
              </a:rPr>
              <a:t>Offers consolidative student information to offer a one point access and comprehensive, 360° view of each student assuring fully-informed, evidence-based decision making</a:t>
            </a:r>
          </a:p>
          <a:p>
            <a:pPr marL="285750" indent="-285750">
              <a:spcBef>
                <a:spcPts val="600"/>
              </a:spcBef>
              <a:buClr>
                <a:srgbClr val="974578"/>
              </a:buClr>
              <a:buFont typeface="Arial" pitchFamily="34" charset="0"/>
              <a:buChar char="•"/>
            </a:pPr>
            <a:r>
              <a:rPr lang="en-US" dirty="0" smtClean="0">
                <a:latin typeface="+mj-lt"/>
              </a:rPr>
              <a:t>Provides teachers a platform for a hassle-free, automated way to manage daily activities, interventions and progress monitoring</a:t>
            </a:r>
          </a:p>
          <a:p>
            <a:pPr marL="285750" indent="-285750">
              <a:spcBef>
                <a:spcPts val="600"/>
              </a:spcBef>
              <a:buClr>
                <a:srgbClr val="974578"/>
              </a:buClr>
              <a:buFont typeface="Arial" pitchFamily="34" charset="0"/>
              <a:buChar char="•"/>
            </a:pPr>
            <a:r>
              <a:rPr lang="en-US" dirty="0" smtClean="0">
                <a:latin typeface="+mj-lt"/>
              </a:rPr>
              <a:t>Offers a holistic showcase of what works for an individual student, class, grade, group or batch </a:t>
            </a:r>
            <a:endParaRPr lang="en-US" dirty="0">
              <a:latin typeface="+mj-lt"/>
            </a:endParaRPr>
          </a:p>
        </p:txBody>
      </p:sp>
      <p:sp>
        <p:nvSpPr>
          <p:cNvPr id="8" name="Rectangle 5"/>
          <p:cNvSpPr>
            <a:spLocks noChangeArrowheads="1"/>
          </p:cNvSpPr>
          <p:nvPr/>
        </p:nvSpPr>
        <p:spPr bwMode="auto">
          <a:xfrm>
            <a:off x="3419872" y="857232"/>
            <a:ext cx="2580888"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About System</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39552" y="1844824"/>
            <a:ext cx="5274990" cy="3524042"/>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Reliable and robust technology </a:t>
            </a:r>
          </a:p>
          <a:p>
            <a:pPr marL="285750" indent="-285750">
              <a:spcBef>
                <a:spcPts val="600"/>
              </a:spcBef>
              <a:buClr>
                <a:srgbClr val="974578"/>
              </a:buClr>
              <a:buFont typeface="Arial" pitchFamily="34" charset="0"/>
              <a:buChar char="•"/>
            </a:pPr>
            <a:r>
              <a:rPr lang="en-US" dirty="0" smtClean="0">
                <a:latin typeface="+mj-lt"/>
              </a:rPr>
              <a:t>User friendly, secure, paper less environment</a:t>
            </a:r>
          </a:p>
          <a:p>
            <a:pPr marL="285750" indent="-285750">
              <a:spcBef>
                <a:spcPts val="600"/>
              </a:spcBef>
              <a:buClr>
                <a:srgbClr val="974578"/>
              </a:buClr>
              <a:buFont typeface="Arial" pitchFamily="34" charset="0"/>
              <a:buChar char="•"/>
            </a:pPr>
            <a:r>
              <a:rPr lang="en-US" dirty="0" smtClean="0">
                <a:latin typeface="+mj-lt"/>
              </a:rPr>
              <a:t>Fast communication between school management-parents-teaching staff-administration and generates customized reports required by the management</a:t>
            </a:r>
          </a:p>
          <a:p>
            <a:pPr marL="285750" indent="-285750">
              <a:spcBef>
                <a:spcPts val="600"/>
              </a:spcBef>
              <a:buClr>
                <a:srgbClr val="974578"/>
              </a:buClr>
              <a:buFont typeface="Arial" pitchFamily="34" charset="0"/>
              <a:buChar char="•"/>
            </a:pPr>
            <a:r>
              <a:rPr lang="en-US" dirty="0" smtClean="0">
                <a:latin typeface="+mj-lt"/>
              </a:rPr>
              <a:t>Easy integration and management of contemporary technologies like IVRS/ RFID/ BIOMETRIC/ SMS Gateway integration/ Payment Gateway Integration</a:t>
            </a:r>
          </a:p>
          <a:p>
            <a:pPr marL="285750" indent="-285750">
              <a:spcBef>
                <a:spcPts val="600"/>
              </a:spcBef>
              <a:buClr>
                <a:srgbClr val="974578"/>
              </a:buClr>
              <a:buFont typeface="Arial" pitchFamily="34" charset="0"/>
              <a:buChar char="•"/>
            </a:pPr>
            <a:r>
              <a:rPr lang="en-US" dirty="0" smtClean="0">
                <a:latin typeface="+mj-lt"/>
              </a:rPr>
              <a:t>Effective report generation </a:t>
            </a:r>
          </a:p>
          <a:p>
            <a:pPr marL="285750" indent="-285750">
              <a:spcBef>
                <a:spcPts val="600"/>
              </a:spcBef>
              <a:buClr>
                <a:srgbClr val="974578"/>
              </a:buClr>
              <a:buFont typeface="Arial" pitchFamily="34" charset="0"/>
              <a:buChar char="•"/>
            </a:pPr>
            <a:r>
              <a:rPr lang="en-US" dirty="0" smtClean="0">
                <a:latin typeface="+mj-lt"/>
              </a:rPr>
              <a:t>Ongoing Innovation</a:t>
            </a:r>
            <a:endParaRPr lang="en-US" dirty="0">
              <a:latin typeface="+mj-lt"/>
            </a:endParaRPr>
          </a:p>
        </p:txBody>
      </p:sp>
      <p:sp>
        <p:nvSpPr>
          <p:cNvPr id="8" name="Rectangle 5"/>
          <p:cNvSpPr>
            <a:spLocks noChangeArrowheads="1"/>
          </p:cNvSpPr>
          <p:nvPr/>
        </p:nvSpPr>
        <p:spPr bwMode="auto">
          <a:xfrm>
            <a:off x="3929058" y="857232"/>
            <a:ext cx="2071702"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Advantages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39552" y="1772816"/>
            <a:ext cx="5274990" cy="3370153"/>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Makes easy “anytime, anywhere” access to education management and administration</a:t>
            </a:r>
          </a:p>
          <a:p>
            <a:pPr marL="285750" indent="-285750">
              <a:spcBef>
                <a:spcPts val="600"/>
              </a:spcBef>
              <a:buClr>
                <a:srgbClr val="974578"/>
              </a:buClr>
              <a:buFont typeface="Arial" pitchFamily="34" charset="0"/>
              <a:buChar char="•"/>
            </a:pPr>
            <a:r>
              <a:rPr lang="en-US" dirty="0" smtClean="0">
                <a:latin typeface="+mj-lt"/>
              </a:rPr>
              <a:t>Powerful, standards-based education management system that integrates seamlessly with a school’s existing technology infrastructure and instructional plan</a:t>
            </a:r>
          </a:p>
          <a:p>
            <a:pPr marL="285750" indent="-285750">
              <a:spcBef>
                <a:spcPts val="600"/>
              </a:spcBef>
              <a:buClr>
                <a:srgbClr val="974578"/>
              </a:buClr>
              <a:buFont typeface="Arial" pitchFamily="34" charset="0"/>
              <a:buChar char="•"/>
            </a:pPr>
            <a:r>
              <a:rPr lang="en-US" dirty="0" smtClean="0">
                <a:latin typeface="+mj-lt"/>
              </a:rPr>
              <a:t>Unique mixture of curriculum administration, guidelines-based testing, interactive assignments, and progress reporting</a:t>
            </a:r>
          </a:p>
          <a:p>
            <a:pPr marL="285750" indent="-285750">
              <a:spcBef>
                <a:spcPts val="600"/>
              </a:spcBef>
              <a:buClr>
                <a:srgbClr val="974578"/>
              </a:buClr>
              <a:buFont typeface="Arial" pitchFamily="34" charset="0"/>
              <a:buChar char="•"/>
            </a:pPr>
            <a:r>
              <a:rPr lang="en-US" dirty="0" smtClean="0">
                <a:latin typeface="+mj-lt"/>
              </a:rPr>
              <a:t>Empowers the teachers and administrators with the tools to help students achieve success</a:t>
            </a:r>
            <a:endParaRPr lang="en-US" dirty="0">
              <a:latin typeface="+mj-lt"/>
            </a:endParaRPr>
          </a:p>
        </p:txBody>
      </p:sp>
      <p:sp>
        <p:nvSpPr>
          <p:cNvPr id="8" name="Rectangle 5"/>
          <p:cNvSpPr>
            <a:spLocks noChangeArrowheads="1"/>
          </p:cNvSpPr>
          <p:nvPr/>
        </p:nvSpPr>
        <p:spPr bwMode="auto">
          <a:xfrm>
            <a:off x="3929058" y="857232"/>
            <a:ext cx="2071702" cy="546100"/>
          </a:xfrm>
          <a:prstGeom prst="rect">
            <a:avLst/>
          </a:prstGeom>
          <a:noFill/>
          <a:ln w="9525">
            <a:noFill/>
            <a:miter lim="800000"/>
            <a:headEnd/>
            <a:tailEnd/>
          </a:ln>
        </p:spPr>
        <p:txBody>
          <a:bodyPr anchor="ctr"/>
          <a:lstStyle/>
          <a:p>
            <a:r>
              <a:rPr lang="en-US" sz="3600" b="1" i="0" dirty="0" smtClean="0">
                <a:solidFill>
                  <a:schemeClr val="accent6">
                    <a:lumMod val="50000"/>
                  </a:schemeClr>
                </a:solidFill>
                <a:latin typeface="Sakkal Majalla" pitchFamily="2" charset="-78"/>
                <a:cs typeface="Sakkal Majalla" pitchFamily="2" charset="-78"/>
              </a:rPr>
              <a:t>Advantages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76275" y="2882900"/>
            <a:ext cx="6913562" cy="546100"/>
          </a:xfrm>
          <a:prstGeom prst="rect">
            <a:avLst/>
          </a:prstGeom>
          <a:noFill/>
          <a:ln w="9525">
            <a:noFill/>
            <a:miter lim="800000"/>
            <a:headEnd/>
            <a:tailEnd/>
          </a:ln>
        </p:spPr>
        <p:txBody>
          <a:bodyPr anchor="ctr"/>
          <a:lstStyle/>
          <a:p>
            <a:r>
              <a:rPr lang="en-US" sz="4000" b="1" dirty="0" smtClean="0">
                <a:solidFill>
                  <a:schemeClr val="accent6">
                    <a:lumMod val="50000"/>
                  </a:schemeClr>
                </a:solidFill>
                <a:latin typeface="Sakkal Majalla" pitchFamily="2" charset="-78"/>
                <a:cs typeface="Sakkal Majalla" pitchFamily="2" charset="-78"/>
              </a:rPr>
              <a:t>Stakeholders </a:t>
            </a:r>
            <a:endParaRPr lang="en-US" sz="4000" b="1" dirty="0">
              <a:solidFill>
                <a:schemeClr val="accent6">
                  <a:lumMod val="50000"/>
                </a:schemeClr>
              </a:solidFill>
              <a:latin typeface="Sakkal Majalla" pitchFamily="2" charset="-78"/>
              <a:cs typeface="Sakkal Majalla" pitchFamily="2" charset="-78"/>
            </a:endParaRPr>
          </a:p>
        </p:txBody>
      </p:sp>
      <p:sp>
        <p:nvSpPr>
          <p:cNvPr id="6" name="Line 6"/>
          <p:cNvSpPr>
            <a:spLocks noChangeShapeType="1"/>
          </p:cNvSpPr>
          <p:nvPr/>
        </p:nvSpPr>
        <p:spPr bwMode="auto">
          <a:xfrm>
            <a:off x="741362" y="3429000"/>
            <a:ext cx="5414814" cy="0"/>
          </a:xfrm>
          <a:prstGeom prst="line">
            <a:avLst/>
          </a:prstGeom>
          <a:noFill/>
          <a:ln w="9525">
            <a:solidFill>
              <a:schemeClr val="accent6">
                <a:lumMod val="50000"/>
              </a:schemeClr>
            </a:solidFill>
            <a:round/>
            <a:headEnd/>
            <a:tailEnd/>
          </a:ln>
        </p:spPr>
        <p:txBody>
          <a:bodyPr/>
          <a:lstStyle/>
          <a:p>
            <a:endParaRPr lang="en-US"/>
          </a:p>
        </p:txBody>
      </p:sp>
    </p:spTree>
    <p:extLst>
      <p:ext uri="{BB962C8B-B14F-4D97-AF65-F5344CB8AC3E}">
        <p14:creationId xmlns:p14="http://schemas.microsoft.com/office/powerpoint/2010/main" val="308124345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39552" y="1628800"/>
            <a:ext cx="5688632" cy="3247043"/>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Access all the information related to academics and administration at one place </a:t>
            </a:r>
          </a:p>
          <a:p>
            <a:pPr marL="285750" indent="-285750">
              <a:spcBef>
                <a:spcPts val="600"/>
              </a:spcBef>
              <a:buClr>
                <a:srgbClr val="974578"/>
              </a:buClr>
              <a:buFont typeface="Arial" pitchFamily="34" charset="0"/>
              <a:buChar char="•"/>
            </a:pPr>
            <a:r>
              <a:rPr lang="en-US" dirty="0" smtClean="0">
                <a:latin typeface="+mj-lt"/>
              </a:rPr>
              <a:t>Communicate, share and discuss more easily with peers and staff </a:t>
            </a:r>
          </a:p>
          <a:p>
            <a:pPr marL="285750" indent="-285750">
              <a:spcBef>
                <a:spcPts val="600"/>
              </a:spcBef>
              <a:buClr>
                <a:srgbClr val="974578"/>
              </a:buClr>
              <a:buFont typeface="Arial" pitchFamily="34" charset="0"/>
              <a:buChar char="•"/>
            </a:pPr>
            <a:r>
              <a:rPr lang="en-US" dirty="0" smtClean="0">
                <a:latin typeface="+mj-lt"/>
              </a:rPr>
              <a:t>Analyze student performance using various parameters </a:t>
            </a:r>
          </a:p>
          <a:p>
            <a:pPr marL="285750" indent="-285750">
              <a:spcBef>
                <a:spcPts val="600"/>
              </a:spcBef>
              <a:buClr>
                <a:srgbClr val="974578"/>
              </a:buClr>
              <a:buFont typeface="Arial" pitchFamily="34" charset="0"/>
              <a:buChar char="•"/>
            </a:pPr>
            <a:r>
              <a:rPr lang="en-US" dirty="0" smtClean="0">
                <a:latin typeface="+mj-lt"/>
              </a:rPr>
              <a:t>Students are better prepared to meet the requirements of corporate workplace </a:t>
            </a:r>
          </a:p>
          <a:p>
            <a:pPr marL="285750" indent="-285750">
              <a:spcBef>
                <a:spcPts val="600"/>
              </a:spcBef>
              <a:buClr>
                <a:srgbClr val="974578"/>
              </a:buClr>
              <a:buFont typeface="Arial" pitchFamily="34" charset="0"/>
              <a:buChar char="•"/>
            </a:pPr>
            <a:r>
              <a:rPr lang="en-US" dirty="0" smtClean="0">
                <a:latin typeface="+mj-lt"/>
              </a:rPr>
              <a:t>Because parents are also informed student takes more responsibility in their learning </a:t>
            </a:r>
          </a:p>
          <a:p>
            <a:pPr marL="285750" indent="-285750">
              <a:spcBef>
                <a:spcPts val="600"/>
              </a:spcBef>
              <a:buClr>
                <a:srgbClr val="974578"/>
              </a:buClr>
              <a:buFont typeface="Arial" pitchFamily="34" charset="0"/>
              <a:buChar char="•"/>
            </a:pPr>
            <a:r>
              <a:rPr lang="en-US" dirty="0" smtClean="0">
                <a:latin typeface="+mj-lt"/>
              </a:rPr>
              <a:t>Overall student development is achieved </a:t>
            </a:r>
            <a:endParaRPr lang="en-US" dirty="0">
              <a:latin typeface="+mj-lt"/>
            </a:endParaRPr>
          </a:p>
        </p:txBody>
      </p:sp>
      <p:sp>
        <p:nvSpPr>
          <p:cNvPr id="8" name="Rectangle 5"/>
          <p:cNvSpPr>
            <a:spLocks noChangeArrowheads="1"/>
          </p:cNvSpPr>
          <p:nvPr/>
        </p:nvSpPr>
        <p:spPr bwMode="auto">
          <a:xfrm>
            <a:off x="2051720" y="857232"/>
            <a:ext cx="3949040"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For Students</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467544" y="1916832"/>
            <a:ext cx="5491014" cy="3447098"/>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Access all the information related to academics and administration at one place </a:t>
            </a:r>
          </a:p>
          <a:p>
            <a:pPr marL="285750" indent="-285750">
              <a:spcBef>
                <a:spcPts val="600"/>
              </a:spcBef>
              <a:buClr>
                <a:srgbClr val="974578"/>
              </a:buClr>
              <a:buFont typeface="Arial" pitchFamily="34" charset="0"/>
              <a:buChar char="•"/>
            </a:pPr>
            <a:r>
              <a:rPr lang="en-US" dirty="0" smtClean="0">
                <a:latin typeface="+mj-lt"/>
              </a:rPr>
              <a:t>Communicate, share and discuss more easily with students and parents </a:t>
            </a:r>
          </a:p>
          <a:p>
            <a:pPr marL="285750" indent="-285750">
              <a:spcBef>
                <a:spcPts val="600"/>
              </a:spcBef>
              <a:buClr>
                <a:srgbClr val="974578"/>
              </a:buClr>
              <a:buFont typeface="Arial" pitchFamily="34" charset="0"/>
              <a:buChar char="•"/>
            </a:pPr>
            <a:r>
              <a:rPr lang="en-US" dirty="0" smtClean="0">
                <a:latin typeface="+mj-lt"/>
              </a:rPr>
              <a:t>Quick and easy access to student performance data to monitor their strengths and weakness </a:t>
            </a:r>
          </a:p>
          <a:p>
            <a:pPr marL="285750" indent="-285750">
              <a:spcBef>
                <a:spcPts val="600"/>
              </a:spcBef>
              <a:buClr>
                <a:srgbClr val="974578"/>
              </a:buClr>
              <a:buFont typeface="Arial" pitchFamily="34" charset="0"/>
              <a:buChar char="•"/>
            </a:pPr>
            <a:r>
              <a:rPr lang="en-US" dirty="0" smtClean="0">
                <a:latin typeface="+mj-lt"/>
              </a:rPr>
              <a:t>Perfect documentation and storage of assignments, class notes and lesson plans helps the staff in getting more organized </a:t>
            </a:r>
          </a:p>
          <a:p>
            <a:pPr marL="285750" indent="-285750">
              <a:spcBef>
                <a:spcPts val="600"/>
              </a:spcBef>
              <a:buClr>
                <a:srgbClr val="974578"/>
              </a:buClr>
              <a:buFont typeface="Arial" pitchFamily="34" charset="0"/>
              <a:buChar char="•"/>
            </a:pPr>
            <a:r>
              <a:rPr lang="en-US" dirty="0" smtClean="0">
                <a:latin typeface="+mj-lt"/>
              </a:rPr>
              <a:t>The time of the staff is primarily used for teaching thus increasing their overall productivity </a:t>
            </a:r>
            <a:endParaRPr lang="en-US" dirty="0">
              <a:latin typeface="+mj-lt"/>
            </a:endParaRPr>
          </a:p>
        </p:txBody>
      </p:sp>
      <p:sp>
        <p:nvSpPr>
          <p:cNvPr id="8" name="Rectangle 5"/>
          <p:cNvSpPr>
            <a:spLocks noChangeArrowheads="1"/>
          </p:cNvSpPr>
          <p:nvPr/>
        </p:nvSpPr>
        <p:spPr bwMode="auto">
          <a:xfrm>
            <a:off x="3929058" y="857232"/>
            <a:ext cx="2071702"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For Staff</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39552" y="1844824"/>
            <a:ext cx="5491014" cy="3447098"/>
          </a:xfrm>
          <a:prstGeom prst="rect">
            <a:avLst/>
          </a:prstGeom>
          <a:noFill/>
          <a:ln w="9525">
            <a:noFill/>
            <a:miter lim="800000"/>
            <a:headEnd/>
            <a:tailEnd/>
          </a:ln>
        </p:spPr>
        <p:txBody>
          <a:bodyPr wrap="square">
            <a:spAutoFit/>
          </a:bodyPr>
          <a:lstStyle/>
          <a:p>
            <a:pPr marL="285750" indent="-285750">
              <a:spcBef>
                <a:spcPts val="600"/>
              </a:spcBef>
              <a:buClr>
                <a:srgbClr val="974578"/>
              </a:buClr>
              <a:buFont typeface="Arial" pitchFamily="34" charset="0"/>
              <a:buChar char="•"/>
            </a:pPr>
            <a:r>
              <a:rPr lang="en-US" dirty="0" smtClean="0">
                <a:latin typeface="+mj-lt"/>
              </a:rPr>
              <a:t>Access all institution information in one place </a:t>
            </a:r>
          </a:p>
          <a:p>
            <a:pPr marL="285750" indent="-285750">
              <a:spcBef>
                <a:spcPts val="600"/>
              </a:spcBef>
              <a:buClr>
                <a:srgbClr val="974578"/>
              </a:buClr>
              <a:buFont typeface="Arial" pitchFamily="34" charset="0"/>
              <a:buChar char="•"/>
            </a:pPr>
            <a:r>
              <a:rPr lang="en-US" dirty="0" smtClean="0">
                <a:latin typeface="+mj-lt"/>
              </a:rPr>
              <a:t>Integrate, automate and streamline all academic and administrative functions </a:t>
            </a:r>
          </a:p>
          <a:p>
            <a:pPr marL="285750" indent="-285750">
              <a:spcBef>
                <a:spcPts val="600"/>
              </a:spcBef>
              <a:buClr>
                <a:srgbClr val="974578"/>
              </a:buClr>
              <a:buFont typeface="Arial" pitchFamily="34" charset="0"/>
              <a:buChar char="•"/>
            </a:pPr>
            <a:r>
              <a:rPr lang="en-US" dirty="0" smtClean="0">
                <a:latin typeface="+mj-lt"/>
              </a:rPr>
              <a:t>Communicate with any or all stakeholders within seconds using automated SMS, email and internal messaging </a:t>
            </a:r>
          </a:p>
          <a:p>
            <a:pPr marL="285750" indent="-285750">
              <a:spcBef>
                <a:spcPts val="600"/>
              </a:spcBef>
              <a:buClr>
                <a:srgbClr val="974578"/>
              </a:buClr>
              <a:buFont typeface="Arial" pitchFamily="34" charset="0"/>
              <a:buChar char="•"/>
            </a:pPr>
            <a:r>
              <a:rPr lang="en-US" dirty="0" smtClean="0">
                <a:latin typeface="+mj-lt"/>
              </a:rPr>
              <a:t>Convey all required information via Virtual notice boards </a:t>
            </a:r>
          </a:p>
          <a:p>
            <a:pPr marL="285750" indent="-285750">
              <a:spcBef>
                <a:spcPts val="600"/>
              </a:spcBef>
              <a:buClr>
                <a:srgbClr val="974578"/>
              </a:buClr>
              <a:buFont typeface="Arial" pitchFamily="34" charset="0"/>
              <a:buChar char="•"/>
            </a:pPr>
            <a:r>
              <a:rPr lang="en-US" dirty="0" smtClean="0">
                <a:latin typeface="+mj-lt"/>
              </a:rPr>
              <a:t>Access all the academic, administration and financial reports easily, which allows you to be prepared at all times</a:t>
            </a:r>
            <a:endParaRPr lang="en-US" dirty="0">
              <a:latin typeface="+mj-lt"/>
            </a:endParaRPr>
          </a:p>
        </p:txBody>
      </p:sp>
      <p:sp>
        <p:nvSpPr>
          <p:cNvPr id="8" name="Rectangle 5"/>
          <p:cNvSpPr>
            <a:spLocks noChangeArrowheads="1"/>
          </p:cNvSpPr>
          <p:nvPr/>
        </p:nvSpPr>
        <p:spPr bwMode="auto">
          <a:xfrm>
            <a:off x="1475656" y="857232"/>
            <a:ext cx="4525104" cy="546100"/>
          </a:xfrm>
          <a:prstGeom prst="rect">
            <a:avLst/>
          </a:prstGeom>
          <a:noFill/>
          <a:ln w="9525">
            <a:noFill/>
            <a:miter lim="800000"/>
            <a:headEnd/>
            <a:tailEnd/>
          </a:ln>
        </p:spPr>
        <p:txBody>
          <a:bodyPr anchor="ctr"/>
          <a:lstStyle/>
          <a:p>
            <a:pPr algn="r"/>
            <a:r>
              <a:rPr lang="en-US" sz="3600" b="1" i="0" dirty="0" smtClean="0">
                <a:solidFill>
                  <a:schemeClr val="accent6">
                    <a:lumMod val="50000"/>
                  </a:schemeClr>
                </a:solidFill>
                <a:latin typeface="Sakkal Majalla" pitchFamily="2" charset="-78"/>
                <a:cs typeface="Sakkal Majalla" pitchFamily="2" charset="-78"/>
              </a:rPr>
              <a:t>For Administration</a:t>
            </a:r>
            <a:endParaRPr lang="en-US" sz="3600" b="1" i="0" dirty="0">
              <a:solidFill>
                <a:schemeClr val="accent6">
                  <a:lumMod val="50000"/>
                </a:schemeClr>
              </a:solidFill>
              <a:latin typeface="Sakkal Majalla" pitchFamily="2" charset="-78"/>
              <a:cs typeface="Sakkal Majalla" pitchFamily="2" charset="-78"/>
            </a:endParaRPr>
          </a:p>
        </p:txBody>
      </p:sp>
      <p:sp>
        <p:nvSpPr>
          <p:cNvPr id="9" name="Line 6"/>
          <p:cNvSpPr>
            <a:spLocks noChangeShapeType="1"/>
          </p:cNvSpPr>
          <p:nvPr/>
        </p:nvSpPr>
        <p:spPr bwMode="auto">
          <a:xfrm>
            <a:off x="357158" y="1428736"/>
            <a:ext cx="5832648" cy="0"/>
          </a:xfrm>
          <a:prstGeom prst="line">
            <a:avLst/>
          </a:prstGeom>
          <a:noFill/>
          <a:ln w="9525">
            <a:solidFill>
              <a:schemeClr val="accent6">
                <a:lumMod val="50000"/>
              </a:schemeClr>
            </a:solidFill>
            <a:round/>
            <a:headEnd/>
            <a:tailEnd/>
          </a:ln>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476</TotalTime>
  <Words>1118</Words>
  <Application>Microsoft Office PowerPoint</Application>
  <PresentationFormat>On-screen Show (4:3)</PresentationFormat>
  <Paragraphs>135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dc:creator>
  <cp:lastModifiedBy>uddu</cp:lastModifiedBy>
  <cp:revision>280</cp:revision>
  <dcterms:created xsi:type="dcterms:W3CDTF">2011-11-12T11:54:07Z</dcterms:created>
  <dcterms:modified xsi:type="dcterms:W3CDTF">2014-09-16T13:56:01Z</dcterms:modified>
</cp:coreProperties>
</file>